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1" r:id="rId3"/>
    <p:sldId id="287" r:id="rId4"/>
    <p:sldId id="352" r:id="rId5"/>
    <p:sldId id="353" r:id="rId6"/>
    <p:sldId id="340" r:id="rId7"/>
    <p:sldId id="341" r:id="rId8"/>
    <p:sldId id="342" r:id="rId9"/>
    <p:sldId id="354" r:id="rId10"/>
    <p:sldId id="344" r:id="rId11"/>
    <p:sldId id="345" r:id="rId12"/>
    <p:sldId id="346" r:id="rId13"/>
    <p:sldId id="347" r:id="rId14"/>
    <p:sldId id="348" r:id="rId15"/>
    <p:sldId id="349" r:id="rId16"/>
    <p:sldId id="350" r:id="rId17"/>
    <p:sldId id="351" r:id="rId18"/>
    <p:sldId id="284" r:id="rId19"/>
    <p:sldId id="333" r:id="rId20"/>
    <p:sldId id="334" r:id="rId21"/>
    <p:sldId id="335" r:id="rId22"/>
    <p:sldId id="336" r:id="rId23"/>
    <p:sldId id="337" r:id="rId24"/>
    <p:sldId id="338" r:id="rId25"/>
    <p:sldId id="339" r:id="rId26"/>
    <p:sldId id="312" r:id="rId27"/>
    <p:sldId id="300" r:id="rId28"/>
    <p:sldId id="301" r:id="rId29"/>
    <p:sldId id="302" r:id="rId30"/>
    <p:sldId id="313" r:id="rId31"/>
    <p:sldId id="290" r:id="rId32"/>
    <p:sldId id="291" r:id="rId33"/>
    <p:sldId id="292" r:id="rId34"/>
    <p:sldId id="293" r:id="rId35"/>
    <p:sldId id="289" r:id="rId36"/>
    <p:sldId id="270" r:id="rId37"/>
  </p:sldIdLst>
  <p:sldSz cx="9144000" cy="6858000" type="screen4x3"/>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4693"/>
    <a:srgbClr val="E9458C"/>
    <a:srgbClr val="D9AB16"/>
    <a:srgbClr val="FFFFFF"/>
    <a:srgbClr val="2F5079"/>
    <a:srgbClr val="000000"/>
    <a:srgbClr val="79A32A"/>
    <a:srgbClr val="008452"/>
    <a:srgbClr val="11B3A2"/>
    <a:srgbClr val="009C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1236" y="60"/>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10.xml.rels><?xml version="1.0" encoding="UTF-8" standalone="yes"?>
<Relationships xmlns="http://schemas.openxmlformats.org/package/2006/relationships"><Relationship Id="rId1" Type="http://schemas.openxmlformats.org/officeDocument/2006/relationships/image" Target="../media/image10.jpeg"/></Relationships>
</file>

<file path=ppt/diagrams/_rels/data13.xml.rels><?xml version="1.0" encoding="UTF-8" standalone="yes"?>
<Relationships xmlns="http://schemas.openxmlformats.org/package/2006/relationships"><Relationship Id="rId1" Type="http://schemas.openxmlformats.org/officeDocument/2006/relationships/image" Target="../media/image10.jpeg"/></Relationships>
</file>

<file path=ppt/diagrams/_rels/data14.xml.rels><?xml version="1.0" encoding="UTF-8" standalone="yes"?>
<Relationships xmlns="http://schemas.openxmlformats.org/package/2006/relationships"><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34543-9803-4F9E-B2FF-76DDE022B5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253448BD-F7BB-4820-BD32-0B1C2CCD06A9}">
      <dgm:prSet phldrT="[Text]"/>
      <dgm:spPr/>
      <dgm:t>
        <a:bodyPr/>
        <a:lstStyle/>
        <a:p>
          <a:r>
            <a:rPr lang="en-GB" b="1" dirty="0" smtClean="0"/>
            <a:t>Lessons from around the world</a:t>
          </a:r>
          <a:endParaRPr lang="en-GB" dirty="0"/>
        </a:p>
      </dgm:t>
    </dgm:pt>
    <dgm:pt modelId="{1E802F59-649D-4F6D-8732-2622345BECFA}" type="parTrans" cxnId="{654EB53C-45E4-4602-A722-0195599D7EB3}">
      <dgm:prSet/>
      <dgm:spPr/>
      <dgm:t>
        <a:bodyPr/>
        <a:lstStyle/>
        <a:p>
          <a:endParaRPr lang="en-GB"/>
        </a:p>
      </dgm:t>
    </dgm:pt>
    <dgm:pt modelId="{E71AEB08-7D2B-4F2E-8791-7C13F1FCA632}" type="sibTrans" cxnId="{654EB53C-45E4-4602-A722-0195599D7EB3}">
      <dgm:prSet/>
      <dgm:spPr/>
      <dgm:t>
        <a:bodyPr/>
        <a:lstStyle/>
        <a:p>
          <a:endParaRPr lang="en-GB"/>
        </a:p>
      </dgm:t>
    </dgm:pt>
    <dgm:pt modelId="{A2459DB6-C1EA-4243-BFAA-1AF12548855D}">
      <dgm:prSet/>
      <dgm:spPr/>
      <dgm:t>
        <a:bodyPr/>
        <a:lstStyle/>
        <a:p>
          <a:r>
            <a:rPr lang="en-GB" dirty="0" smtClean="0"/>
            <a:t>Data uncertainty </a:t>
          </a:r>
        </a:p>
      </dgm:t>
    </dgm:pt>
    <dgm:pt modelId="{C38814D1-7D1C-46ED-8CB3-E603E3C1A2CE}" type="parTrans" cxnId="{ABBC43FE-3E48-4EDF-A2F0-BBB899B55DE5}">
      <dgm:prSet/>
      <dgm:spPr/>
      <dgm:t>
        <a:bodyPr/>
        <a:lstStyle/>
        <a:p>
          <a:endParaRPr lang="en-GB"/>
        </a:p>
      </dgm:t>
    </dgm:pt>
    <dgm:pt modelId="{9BA5E6C0-86C6-4EC8-B445-64BFE88D08FE}" type="sibTrans" cxnId="{ABBC43FE-3E48-4EDF-A2F0-BBB899B55DE5}">
      <dgm:prSet/>
      <dgm:spPr/>
      <dgm:t>
        <a:bodyPr/>
        <a:lstStyle/>
        <a:p>
          <a:endParaRPr lang="en-GB"/>
        </a:p>
      </dgm:t>
    </dgm:pt>
    <dgm:pt modelId="{951A7DF3-3965-42BB-B2DB-B6FEDB37B251}">
      <dgm:prSet/>
      <dgm:spPr/>
      <dgm:t>
        <a:bodyPr/>
        <a:lstStyle/>
        <a:p>
          <a:r>
            <a:rPr lang="en-GB" dirty="0" smtClean="0"/>
            <a:t>Expert judgement</a:t>
          </a:r>
          <a:endParaRPr lang="en-GB" dirty="0"/>
        </a:p>
      </dgm:t>
    </dgm:pt>
    <dgm:pt modelId="{0A5C0A92-9AC3-470A-B102-9AE182EB6766}" type="parTrans" cxnId="{C3589C0D-C958-4434-9F5F-1557CB836B9A}">
      <dgm:prSet/>
      <dgm:spPr/>
      <dgm:t>
        <a:bodyPr/>
        <a:lstStyle/>
        <a:p>
          <a:endParaRPr lang="en-GB"/>
        </a:p>
      </dgm:t>
    </dgm:pt>
    <dgm:pt modelId="{4B025905-CE92-47B3-9F64-268026C2C58F}" type="sibTrans" cxnId="{C3589C0D-C958-4434-9F5F-1557CB836B9A}">
      <dgm:prSet/>
      <dgm:spPr/>
      <dgm:t>
        <a:bodyPr/>
        <a:lstStyle/>
        <a:p>
          <a:endParaRPr lang="en-GB"/>
        </a:p>
      </dgm:t>
    </dgm:pt>
    <dgm:pt modelId="{CBB57A67-F69D-4427-9484-FD14C13E95F5}">
      <dgm:prSet/>
      <dgm:spPr/>
      <dgm:t>
        <a:bodyPr/>
        <a:lstStyle/>
        <a:p>
          <a:r>
            <a:rPr lang="en-GB" dirty="0" smtClean="0"/>
            <a:t>Effectiveness of methods</a:t>
          </a:r>
          <a:endParaRPr lang="en-GB" dirty="0"/>
        </a:p>
      </dgm:t>
    </dgm:pt>
    <dgm:pt modelId="{99B43F4D-892C-434A-9C20-4D86E915C720}" type="parTrans" cxnId="{FA750559-46CF-4A40-98E8-754916D80230}">
      <dgm:prSet/>
      <dgm:spPr/>
      <dgm:t>
        <a:bodyPr/>
        <a:lstStyle/>
        <a:p>
          <a:endParaRPr lang="en-GB"/>
        </a:p>
      </dgm:t>
    </dgm:pt>
    <dgm:pt modelId="{85BF51ED-E2F3-41C8-94B0-C1E6D6081686}" type="sibTrans" cxnId="{FA750559-46CF-4A40-98E8-754916D80230}">
      <dgm:prSet/>
      <dgm:spPr/>
      <dgm:t>
        <a:bodyPr/>
        <a:lstStyle/>
        <a:p>
          <a:endParaRPr lang="en-GB"/>
        </a:p>
      </dgm:t>
    </dgm:pt>
    <dgm:pt modelId="{ADB2F259-6959-46B0-BBF6-42A6776B3DBC}">
      <dgm:prSet/>
      <dgm:spPr/>
      <dgm:t>
        <a:bodyPr/>
        <a:lstStyle/>
        <a:p>
          <a:r>
            <a:rPr lang="en-GB" dirty="0" smtClean="0"/>
            <a:t>Reserve risk appetite</a:t>
          </a:r>
          <a:endParaRPr lang="en-GB" dirty="0"/>
        </a:p>
      </dgm:t>
    </dgm:pt>
    <dgm:pt modelId="{D92BE2DD-BF2C-4378-89B1-4EADDAA95D83}" type="parTrans" cxnId="{58E101F8-335E-4A9D-8CFE-7BB52552DA09}">
      <dgm:prSet/>
      <dgm:spPr/>
      <dgm:t>
        <a:bodyPr/>
        <a:lstStyle/>
        <a:p>
          <a:endParaRPr lang="en-GB"/>
        </a:p>
      </dgm:t>
    </dgm:pt>
    <dgm:pt modelId="{F61E5DFD-54AE-4F05-8909-05040E0A963B}" type="sibTrans" cxnId="{58E101F8-335E-4A9D-8CFE-7BB52552DA09}">
      <dgm:prSet/>
      <dgm:spPr/>
      <dgm:t>
        <a:bodyPr/>
        <a:lstStyle/>
        <a:p>
          <a:endParaRPr lang="en-GB"/>
        </a:p>
      </dgm:t>
    </dgm:pt>
    <dgm:pt modelId="{8F65CC91-2663-49E9-8986-70AAAF8EA8F8}">
      <dgm:prSet phldrT="[Text]"/>
      <dgm:spPr/>
      <dgm:t>
        <a:bodyPr/>
        <a:lstStyle/>
        <a:p>
          <a:r>
            <a:rPr lang="en-GB" b="1" dirty="0" smtClean="0"/>
            <a:t>Framework elements</a:t>
          </a:r>
          <a:endParaRPr lang="en-GB" dirty="0"/>
        </a:p>
      </dgm:t>
    </dgm:pt>
    <dgm:pt modelId="{E47C3176-5F92-45D0-BCBE-5C9AD2E9CD51}" type="parTrans" cxnId="{E1F90061-FDA3-44C2-A0EF-AACC1B342416}">
      <dgm:prSet/>
      <dgm:spPr/>
      <dgm:t>
        <a:bodyPr/>
        <a:lstStyle/>
        <a:p>
          <a:endParaRPr lang="en-GB"/>
        </a:p>
      </dgm:t>
    </dgm:pt>
    <dgm:pt modelId="{CF196CB4-5C15-47DE-81D6-1CDE7F98B5A0}" type="sibTrans" cxnId="{E1F90061-FDA3-44C2-A0EF-AACC1B342416}">
      <dgm:prSet/>
      <dgm:spPr/>
      <dgm:t>
        <a:bodyPr/>
        <a:lstStyle/>
        <a:p>
          <a:endParaRPr lang="en-GB"/>
        </a:p>
      </dgm:t>
    </dgm:pt>
    <dgm:pt modelId="{9D00D638-3309-4809-A2B4-4F9FEDA7B36C}">
      <dgm:prSet phldrT="[Text]"/>
      <dgm:spPr/>
      <dgm:t>
        <a:bodyPr/>
        <a:lstStyle/>
        <a:p>
          <a:r>
            <a:rPr lang="en-GB" dirty="0" smtClean="0"/>
            <a:t>Ireland</a:t>
          </a:r>
          <a:endParaRPr lang="en-GB" dirty="0"/>
        </a:p>
      </dgm:t>
    </dgm:pt>
    <dgm:pt modelId="{D13C9D09-CBA5-4AFD-8DFD-25FE4722A275}" type="parTrans" cxnId="{52D18923-1216-418C-94FE-306CFD4EB84F}">
      <dgm:prSet/>
      <dgm:spPr/>
      <dgm:t>
        <a:bodyPr/>
        <a:lstStyle/>
        <a:p>
          <a:endParaRPr lang="en-GB"/>
        </a:p>
      </dgm:t>
    </dgm:pt>
    <dgm:pt modelId="{8846B326-D3AD-4839-A50E-325665E253F4}" type="sibTrans" cxnId="{52D18923-1216-418C-94FE-306CFD4EB84F}">
      <dgm:prSet/>
      <dgm:spPr/>
      <dgm:t>
        <a:bodyPr/>
        <a:lstStyle/>
        <a:p>
          <a:endParaRPr lang="en-GB"/>
        </a:p>
      </dgm:t>
    </dgm:pt>
    <dgm:pt modelId="{07C3E0C2-1ADA-43D2-8200-0FA6CD5FACD4}">
      <dgm:prSet phldrT="[Text]"/>
      <dgm:spPr/>
      <dgm:t>
        <a:bodyPr/>
        <a:lstStyle/>
        <a:p>
          <a:r>
            <a:rPr lang="en-GB" dirty="0" smtClean="0"/>
            <a:t>Australia</a:t>
          </a:r>
          <a:endParaRPr lang="en-GB" dirty="0"/>
        </a:p>
      </dgm:t>
    </dgm:pt>
    <dgm:pt modelId="{7B6EF7AB-27A5-4BAE-BA4E-70A0EBFD8403}" type="parTrans" cxnId="{63061319-2FBE-4BED-8554-FEBF7077DA55}">
      <dgm:prSet/>
      <dgm:spPr/>
      <dgm:t>
        <a:bodyPr/>
        <a:lstStyle/>
        <a:p>
          <a:endParaRPr lang="en-GB"/>
        </a:p>
      </dgm:t>
    </dgm:pt>
    <dgm:pt modelId="{B66B1ADA-C7FC-4462-9D65-2DE6B4A54667}" type="sibTrans" cxnId="{63061319-2FBE-4BED-8554-FEBF7077DA55}">
      <dgm:prSet/>
      <dgm:spPr/>
      <dgm:t>
        <a:bodyPr/>
        <a:lstStyle/>
        <a:p>
          <a:endParaRPr lang="en-GB"/>
        </a:p>
      </dgm:t>
    </dgm:pt>
    <dgm:pt modelId="{32BB2AF8-DDBE-42FD-BF60-A9CA5FE0CEEF}">
      <dgm:prSet phldrT="[Text]"/>
      <dgm:spPr/>
      <dgm:t>
        <a:bodyPr/>
        <a:lstStyle/>
        <a:p>
          <a:r>
            <a:rPr lang="en-GB" dirty="0" smtClean="0"/>
            <a:t>Chaucer</a:t>
          </a:r>
          <a:endParaRPr lang="en-GB" dirty="0"/>
        </a:p>
      </dgm:t>
    </dgm:pt>
    <dgm:pt modelId="{0B72752C-414D-43F6-9290-321534FBE7F7}" type="parTrans" cxnId="{CBBBA6EF-D8A1-4A62-BE2B-E7F36BD81167}">
      <dgm:prSet/>
      <dgm:spPr/>
      <dgm:t>
        <a:bodyPr/>
        <a:lstStyle/>
        <a:p>
          <a:endParaRPr lang="en-GB"/>
        </a:p>
      </dgm:t>
    </dgm:pt>
    <dgm:pt modelId="{F1617221-5DE6-4473-B391-69F7C03AE7E6}" type="sibTrans" cxnId="{CBBBA6EF-D8A1-4A62-BE2B-E7F36BD81167}">
      <dgm:prSet/>
      <dgm:spPr/>
      <dgm:t>
        <a:bodyPr/>
        <a:lstStyle/>
        <a:p>
          <a:endParaRPr lang="en-GB"/>
        </a:p>
      </dgm:t>
    </dgm:pt>
    <dgm:pt modelId="{57CBAE0B-2137-46F6-A1C9-AC0B140C7F7A}" type="pres">
      <dgm:prSet presAssocID="{03234543-9803-4F9E-B2FF-76DDE022B5EF}" presName="Name0" presStyleCnt="0">
        <dgm:presLayoutVars>
          <dgm:dir/>
          <dgm:resizeHandles val="exact"/>
        </dgm:presLayoutVars>
      </dgm:prSet>
      <dgm:spPr/>
      <dgm:t>
        <a:bodyPr/>
        <a:lstStyle/>
        <a:p>
          <a:endParaRPr lang="en-GB"/>
        </a:p>
      </dgm:t>
    </dgm:pt>
    <dgm:pt modelId="{647D046F-B9FB-4D49-96FB-1C88BEB284B7}" type="pres">
      <dgm:prSet presAssocID="{253448BD-F7BB-4820-BD32-0B1C2CCD06A9}" presName="composite" presStyleCnt="0"/>
      <dgm:spPr/>
    </dgm:pt>
    <dgm:pt modelId="{74011046-667E-4B59-A981-2B76B758F63F}" type="pres">
      <dgm:prSet presAssocID="{253448BD-F7BB-4820-BD32-0B1C2CCD06A9}" presName="rect1" presStyleLbl="trAlignAcc1" presStyleIdx="0" presStyleCnt="2">
        <dgm:presLayoutVars>
          <dgm:bulletEnabled val="1"/>
        </dgm:presLayoutVars>
      </dgm:prSet>
      <dgm:spPr/>
      <dgm:t>
        <a:bodyPr/>
        <a:lstStyle/>
        <a:p>
          <a:endParaRPr lang="en-GB"/>
        </a:p>
      </dgm:t>
    </dgm:pt>
    <dgm:pt modelId="{D7163108-1415-42D7-8FA3-2591258C4FAE}" type="pres">
      <dgm:prSet presAssocID="{253448BD-F7BB-4820-BD32-0B1C2CCD06A9}" presName="rect2" presStyleLbl="fgImgPlace1" presStyleIdx="0" presStyleCnt="2"/>
      <dgm:spPr>
        <a:blipFill rotWithShape="1">
          <a:blip xmlns:r="http://schemas.openxmlformats.org/officeDocument/2006/relationships" r:embed="rId1"/>
          <a:stretch>
            <a:fillRect/>
          </a:stretch>
        </a:blipFill>
      </dgm:spPr>
      <dgm:t>
        <a:bodyPr/>
        <a:lstStyle/>
        <a:p>
          <a:endParaRPr lang="en-GB"/>
        </a:p>
      </dgm:t>
    </dgm:pt>
    <dgm:pt modelId="{BD5FCA33-6D16-43C8-8B45-EC5FC4C2BA4A}" type="pres">
      <dgm:prSet presAssocID="{E71AEB08-7D2B-4F2E-8791-7C13F1FCA632}" presName="sibTrans" presStyleCnt="0"/>
      <dgm:spPr/>
    </dgm:pt>
    <dgm:pt modelId="{1E5CB879-EE0B-4F44-BE2C-56CD80BC2BD9}" type="pres">
      <dgm:prSet presAssocID="{8F65CC91-2663-49E9-8986-70AAAF8EA8F8}" presName="composite" presStyleCnt="0"/>
      <dgm:spPr/>
    </dgm:pt>
    <dgm:pt modelId="{956BD4B2-5487-4F0A-AC8F-EC8C7A396E7C}" type="pres">
      <dgm:prSet presAssocID="{8F65CC91-2663-49E9-8986-70AAAF8EA8F8}" presName="rect1" presStyleLbl="trAlignAcc1" presStyleIdx="1" presStyleCnt="2">
        <dgm:presLayoutVars>
          <dgm:bulletEnabled val="1"/>
        </dgm:presLayoutVars>
      </dgm:prSet>
      <dgm:spPr/>
      <dgm:t>
        <a:bodyPr/>
        <a:lstStyle/>
        <a:p>
          <a:endParaRPr lang="en-GB"/>
        </a:p>
      </dgm:t>
    </dgm:pt>
    <dgm:pt modelId="{4AACB22B-1930-4166-8F46-8A781CB2B009}" type="pres">
      <dgm:prSet presAssocID="{8F65CC91-2663-49E9-8986-70AAAF8EA8F8}" presName="rect2"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Lst>
  <dgm:cxnLst>
    <dgm:cxn modelId="{110E7FB8-8F44-41E1-99E9-999A6B3D9F20}" type="presOf" srcId="{03234543-9803-4F9E-B2FF-76DDE022B5EF}" destId="{57CBAE0B-2137-46F6-A1C9-AC0B140C7F7A}" srcOrd="0" destOrd="0" presId="urn:microsoft.com/office/officeart/2008/layout/PictureStrips"/>
    <dgm:cxn modelId="{4C85A409-38B4-4AC2-A776-20DCE86E4819}" type="presOf" srcId="{32BB2AF8-DDBE-42FD-BF60-A9CA5FE0CEEF}" destId="{74011046-667E-4B59-A981-2B76B758F63F}" srcOrd="0" destOrd="3" presId="urn:microsoft.com/office/officeart/2008/layout/PictureStrips"/>
    <dgm:cxn modelId="{ABBC43FE-3E48-4EDF-A2F0-BBB899B55DE5}" srcId="{8F65CC91-2663-49E9-8986-70AAAF8EA8F8}" destId="{A2459DB6-C1EA-4243-BFAA-1AF12548855D}" srcOrd="0" destOrd="0" parTransId="{C38814D1-7D1C-46ED-8CB3-E603E3C1A2CE}" sibTransId="{9BA5E6C0-86C6-4EC8-B445-64BFE88D08FE}"/>
    <dgm:cxn modelId="{0D36975C-349B-45E3-A405-64DE0BA8772E}" type="presOf" srcId="{CBB57A67-F69D-4427-9484-FD14C13E95F5}" destId="{956BD4B2-5487-4F0A-AC8F-EC8C7A396E7C}" srcOrd="0" destOrd="3" presId="urn:microsoft.com/office/officeart/2008/layout/PictureStrips"/>
    <dgm:cxn modelId="{0AA23B35-E30A-455E-9DE9-C387C2919866}" type="presOf" srcId="{9D00D638-3309-4809-A2B4-4F9FEDA7B36C}" destId="{74011046-667E-4B59-A981-2B76B758F63F}" srcOrd="0" destOrd="1" presId="urn:microsoft.com/office/officeart/2008/layout/PictureStrips"/>
    <dgm:cxn modelId="{63061319-2FBE-4BED-8554-FEBF7077DA55}" srcId="{253448BD-F7BB-4820-BD32-0B1C2CCD06A9}" destId="{07C3E0C2-1ADA-43D2-8200-0FA6CD5FACD4}" srcOrd="1" destOrd="0" parTransId="{7B6EF7AB-27A5-4BAE-BA4E-70A0EBFD8403}" sibTransId="{B66B1ADA-C7FC-4462-9D65-2DE6B4A54667}"/>
    <dgm:cxn modelId="{709A8153-0297-4EA1-8066-939D80F53A63}" type="presOf" srcId="{8F65CC91-2663-49E9-8986-70AAAF8EA8F8}" destId="{956BD4B2-5487-4F0A-AC8F-EC8C7A396E7C}" srcOrd="0" destOrd="0" presId="urn:microsoft.com/office/officeart/2008/layout/PictureStrips"/>
    <dgm:cxn modelId="{58E101F8-335E-4A9D-8CFE-7BB52552DA09}" srcId="{8F65CC91-2663-49E9-8986-70AAAF8EA8F8}" destId="{ADB2F259-6959-46B0-BBF6-42A6776B3DBC}" srcOrd="3" destOrd="0" parTransId="{D92BE2DD-BF2C-4378-89B1-4EADDAA95D83}" sibTransId="{F61E5DFD-54AE-4F05-8909-05040E0A963B}"/>
    <dgm:cxn modelId="{C3589C0D-C958-4434-9F5F-1557CB836B9A}" srcId="{8F65CC91-2663-49E9-8986-70AAAF8EA8F8}" destId="{951A7DF3-3965-42BB-B2DB-B6FEDB37B251}" srcOrd="1" destOrd="0" parTransId="{0A5C0A92-9AC3-470A-B102-9AE182EB6766}" sibTransId="{4B025905-CE92-47B3-9F64-268026C2C58F}"/>
    <dgm:cxn modelId="{654EB53C-45E4-4602-A722-0195599D7EB3}" srcId="{03234543-9803-4F9E-B2FF-76DDE022B5EF}" destId="{253448BD-F7BB-4820-BD32-0B1C2CCD06A9}" srcOrd="0" destOrd="0" parTransId="{1E802F59-649D-4F6D-8732-2622345BECFA}" sibTransId="{E71AEB08-7D2B-4F2E-8791-7C13F1FCA632}"/>
    <dgm:cxn modelId="{FA269243-985C-4E15-BA00-B9C91B9BE2BD}" type="presOf" srcId="{ADB2F259-6959-46B0-BBF6-42A6776B3DBC}" destId="{956BD4B2-5487-4F0A-AC8F-EC8C7A396E7C}" srcOrd="0" destOrd="4" presId="urn:microsoft.com/office/officeart/2008/layout/PictureStrips"/>
    <dgm:cxn modelId="{52D18923-1216-418C-94FE-306CFD4EB84F}" srcId="{253448BD-F7BB-4820-BD32-0B1C2CCD06A9}" destId="{9D00D638-3309-4809-A2B4-4F9FEDA7B36C}" srcOrd="0" destOrd="0" parTransId="{D13C9D09-CBA5-4AFD-8DFD-25FE4722A275}" sibTransId="{8846B326-D3AD-4839-A50E-325665E253F4}"/>
    <dgm:cxn modelId="{578031FA-39A4-4044-8DC7-090C13A8C94E}" type="presOf" srcId="{951A7DF3-3965-42BB-B2DB-B6FEDB37B251}" destId="{956BD4B2-5487-4F0A-AC8F-EC8C7A396E7C}" srcOrd="0" destOrd="2" presId="urn:microsoft.com/office/officeart/2008/layout/PictureStrips"/>
    <dgm:cxn modelId="{CBBBA6EF-D8A1-4A62-BE2B-E7F36BD81167}" srcId="{253448BD-F7BB-4820-BD32-0B1C2CCD06A9}" destId="{32BB2AF8-DDBE-42FD-BF60-A9CA5FE0CEEF}" srcOrd="2" destOrd="0" parTransId="{0B72752C-414D-43F6-9290-321534FBE7F7}" sibTransId="{F1617221-5DE6-4473-B391-69F7C03AE7E6}"/>
    <dgm:cxn modelId="{79F1E2B4-6DE2-41C2-9FDC-FF4ED747B6F6}" type="presOf" srcId="{07C3E0C2-1ADA-43D2-8200-0FA6CD5FACD4}" destId="{74011046-667E-4B59-A981-2B76B758F63F}" srcOrd="0" destOrd="2" presId="urn:microsoft.com/office/officeart/2008/layout/PictureStrips"/>
    <dgm:cxn modelId="{FA750559-46CF-4A40-98E8-754916D80230}" srcId="{8F65CC91-2663-49E9-8986-70AAAF8EA8F8}" destId="{CBB57A67-F69D-4427-9484-FD14C13E95F5}" srcOrd="2" destOrd="0" parTransId="{99B43F4D-892C-434A-9C20-4D86E915C720}" sibTransId="{85BF51ED-E2F3-41C8-94B0-C1E6D6081686}"/>
    <dgm:cxn modelId="{E1F90061-FDA3-44C2-A0EF-AACC1B342416}" srcId="{03234543-9803-4F9E-B2FF-76DDE022B5EF}" destId="{8F65CC91-2663-49E9-8986-70AAAF8EA8F8}" srcOrd="1" destOrd="0" parTransId="{E47C3176-5F92-45D0-BCBE-5C9AD2E9CD51}" sibTransId="{CF196CB4-5C15-47DE-81D6-1CDE7F98B5A0}"/>
    <dgm:cxn modelId="{6B4EC10C-14DD-4CCB-8ED7-67BDABF0C063}" type="presOf" srcId="{A2459DB6-C1EA-4243-BFAA-1AF12548855D}" destId="{956BD4B2-5487-4F0A-AC8F-EC8C7A396E7C}" srcOrd="0" destOrd="1" presId="urn:microsoft.com/office/officeart/2008/layout/PictureStrips"/>
    <dgm:cxn modelId="{8920B5FB-F463-49B9-B41C-87AE357CD459}" type="presOf" srcId="{253448BD-F7BB-4820-BD32-0B1C2CCD06A9}" destId="{74011046-667E-4B59-A981-2B76B758F63F}" srcOrd="0" destOrd="0" presId="urn:microsoft.com/office/officeart/2008/layout/PictureStrips"/>
    <dgm:cxn modelId="{DAFBF40E-E9E6-4C98-9BAB-9CE32B9C980A}" type="presParOf" srcId="{57CBAE0B-2137-46F6-A1C9-AC0B140C7F7A}" destId="{647D046F-B9FB-4D49-96FB-1C88BEB284B7}" srcOrd="0" destOrd="0" presId="urn:microsoft.com/office/officeart/2008/layout/PictureStrips"/>
    <dgm:cxn modelId="{843E043F-2D8D-459D-B355-5424CA3A6DCC}" type="presParOf" srcId="{647D046F-B9FB-4D49-96FB-1C88BEB284B7}" destId="{74011046-667E-4B59-A981-2B76B758F63F}" srcOrd="0" destOrd="0" presId="urn:microsoft.com/office/officeart/2008/layout/PictureStrips"/>
    <dgm:cxn modelId="{86972C3C-D2E2-47C7-9459-C443F4068E71}" type="presParOf" srcId="{647D046F-B9FB-4D49-96FB-1C88BEB284B7}" destId="{D7163108-1415-42D7-8FA3-2591258C4FAE}" srcOrd="1" destOrd="0" presId="urn:microsoft.com/office/officeart/2008/layout/PictureStrips"/>
    <dgm:cxn modelId="{B9DC2B46-1576-48B5-831A-C086E0C8AFAD}" type="presParOf" srcId="{57CBAE0B-2137-46F6-A1C9-AC0B140C7F7A}" destId="{BD5FCA33-6D16-43C8-8B45-EC5FC4C2BA4A}" srcOrd="1" destOrd="0" presId="urn:microsoft.com/office/officeart/2008/layout/PictureStrips"/>
    <dgm:cxn modelId="{43225B1F-733B-4405-9F04-DAA1B015977A}" type="presParOf" srcId="{57CBAE0B-2137-46F6-A1C9-AC0B140C7F7A}" destId="{1E5CB879-EE0B-4F44-BE2C-56CD80BC2BD9}" srcOrd="2" destOrd="0" presId="urn:microsoft.com/office/officeart/2008/layout/PictureStrips"/>
    <dgm:cxn modelId="{17952748-BEBC-4542-83E7-5E1B28EC2BF1}" type="presParOf" srcId="{1E5CB879-EE0B-4F44-BE2C-56CD80BC2BD9}" destId="{956BD4B2-5487-4F0A-AC8F-EC8C7A396E7C}" srcOrd="0" destOrd="0" presId="urn:microsoft.com/office/officeart/2008/layout/PictureStrips"/>
    <dgm:cxn modelId="{6D0DAA7F-838F-4768-85D3-6CA0FA698E46}" type="presParOf" srcId="{1E5CB879-EE0B-4F44-BE2C-56CD80BC2BD9}" destId="{4AACB22B-1930-4166-8F46-8A781CB2B009}"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234543-9803-4F9E-B2FF-76DDE022B5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253448BD-F7BB-4820-BD32-0B1C2CCD06A9}">
      <dgm:prSet phldrT="[Text]"/>
      <dgm:spPr/>
      <dgm:t>
        <a:bodyPr/>
        <a:lstStyle/>
        <a:p>
          <a:r>
            <a:rPr lang="en-GB" b="1" dirty="0" smtClean="0"/>
            <a:t>Framework</a:t>
          </a:r>
          <a:endParaRPr lang="en-GB" dirty="0"/>
        </a:p>
      </dgm:t>
    </dgm:pt>
    <dgm:pt modelId="{1E802F59-649D-4F6D-8732-2622345BECFA}" type="parTrans" cxnId="{654EB53C-45E4-4602-A722-0195599D7EB3}">
      <dgm:prSet/>
      <dgm:spPr/>
      <dgm:t>
        <a:bodyPr/>
        <a:lstStyle/>
        <a:p>
          <a:endParaRPr lang="en-GB"/>
        </a:p>
      </dgm:t>
    </dgm:pt>
    <dgm:pt modelId="{E71AEB08-7D2B-4F2E-8791-7C13F1FCA632}" type="sibTrans" cxnId="{654EB53C-45E4-4602-A722-0195599D7EB3}">
      <dgm:prSet/>
      <dgm:spPr/>
      <dgm:t>
        <a:bodyPr/>
        <a:lstStyle/>
        <a:p>
          <a:endParaRPr lang="en-GB"/>
        </a:p>
      </dgm:t>
    </dgm:pt>
    <dgm:pt modelId="{951A7DF3-3965-42BB-B2DB-B6FEDB37B251}">
      <dgm:prSet/>
      <dgm:spPr/>
      <dgm:t>
        <a:bodyPr/>
        <a:lstStyle/>
        <a:p>
          <a:r>
            <a:rPr lang="en-GB" dirty="0" smtClean="0">
              <a:solidFill>
                <a:schemeClr val="accent1"/>
              </a:solidFill>
            </a:rPr>
            <a:t>Expert judgement</a:t>
          </a:r>
          <a:endParaRPr lang="en-GB" dirty="0">
            <a:solidFill>
              <a:schemeClr val="accent1"/>
            </a:solidFill>
          </a:endParaRPr>
        </a:p>
      </dgm:t>
    </dgm:pt>
    <dgm:pt modelId="{0A5C0A92-9AC3-470A-B102-9AE182EB6766}" type="parTrans" cxnId="{C3589C0D-C958-4434-9F5F-1557CB836B9A}">
      <dgm:prSet/>
      <dgm:spPr/>
      <dgm:t>
        <a:bodyPr/>
        <a:lstStyle/>
        <a:p>
          <a:endParaRPr lang="en-GB"/>
        </a:p>
      </dgm:t>
    </dgm:pt>
    <dgm:pt modelId="{4B025905-CE92-47B3-9F64-268026C2C58F}" type="sibTrans" cxnId="{C3589C0D-C958-4434-9F5F-1557CB836B9A}">
      <dgm:prSet/>
      <dgm:spPr/>
      <dgm:t>
        <a:bodyPr/>
        <a:lstStyle/>
        <a:p>
          <a:endParaRPr lang="en-GB"/>
        </a:p>
      </dgm:t>
    </dgm:pt>
    <dgm:pt modelId="{CBB57A67-F69D-4427-9484-FD14C13E95F5}">
      <dgm:prSet/>
      <dgm:spPr/>
      <dgm:t>
        <a:bodyPr/>
        <a:lstStyle/>
        <a:p>
          <a:r>
            <a:rPr lang="en-GB" dirty="0" smtClean="0">
              <a:solidFill>
                <a:schemeClr val="tx1">
                  <a:lumMod val="40000"/>
                  <a:lumOff val="60000"/>
                </a:schemeClr>
              </a:solidFill>
            </a:rPr>
            <a:t>Effectiveness of methods</a:t>
          </a:r>
          <a:endParaRPr lang="en-GB" dirty="0">
            <a:solidFill>
              <a:schemeClr val="tx1">
                <a:lumMod val="40000"/>
                <a:lumOff val="60000"/>
              </a:schemeClr>
            </a:solidFill>
          </a:endParaRPr>
        </a:p>
      </dgm:t>
    </dgm:pt>
    <dgm:pt modelId="{99B43F4D-892C-434A-9C20-4D86E915C720}" type="parTrans" cxnId="{FA750559-46CF-4A40-98E8-754916D80230}">
      <dgm:prSet/>
      <dgm:spPr/>
      <dgm:t>
        <a:bodyPr/>
        <a:lstStyle/>
        <a:p>
          <a:endParaRPr lang="en-GB"/>
        </a:p>
      </dgm:t>
    </dgm:pt>
    <dgm:pt modelId="{85BF51ED-E2F3-41C8-94B0-C1E6D6081686}" type="sibTrans" cxnId="{FA750559-46CF-4A40-98E8-754916D80230}">
      <dgm:prSet/>
      <dgm:spPr/>
      <dgm:t>
        <a:bodyPr/>
        <a:lstStyle/>
        <a:p>
          <a:endParaRPr lang="en-GB"/>
        </a:p>
      </dgm:t>
    </dgm:pt>
    <dgm:pt modelId="{ADB2F259-6959-46B0-BBF6-42A6776B3DBC}">
      <dgm:prSet/>
      <dgm:spPr/>
      <dgm:t>
        <a:bodyPr/>
        <a:lstStyle/>
        <a:p>
          <a:r>
            <a:rPr lang="en-GB" dirty="0" smtClean="0">
              <a:solidFill>
                <a:schemeClr val="tx1">
                  <a:lumMod val="40000"/>
                  <a:lumOff val="60000"/>
                </a:schemeClr>
              </a:solidFill>
            </a:rPr>
            <a:t>Reserve risk appetite</a:t>
          </a:r>
          <a:endParaRPr lang="en-GB" dirty="0">
            <a:solidFill>
              <a:schemeClr val="tx1">
                <a:lumMod val="40000"/>
                <a:lumOff val="60000"/>
              </a:schemeClr>
            </a:solidFill>
          </a:endParaRPr>
        </a:p>
      </dgm:t>
    </dgm:pt>
    <dgm:pt modelId="{D92BE2DD-BF2C-4378-89B1-4EADDAA95D83}" type="parTrans" cxnId="{58E101F8-335E-4A9D-8CFE-7BB52552DA09}">
      <dgm:prSet/>
      <dgm:spPr/>
      <dgm:t>
        <a:bodyPr/>
        <a:lstStyle/>
        <a:p>
          <a:endParaRPr lang="en-GB"/>
        </a:p>
      </dgm:t>
    </dgm:pt>
    <dgm:pt modelId="{F61E5DFD-54AE-4F05-8909-05040E0A963B}" type="sibTrans" cxnId="{58E101F8-335E-4A9D-8CFE-7BB52552DA09}">
      <dgm:prSet/>
      <dgm:spPr/>
      <dgm:t>
        <a:bodyPr/>
        <a:lstStyle/>
        <a:p>
          <a:endParaRPr lang="en-GB"/>
        </a:p>
      </dgm:t>
    </dgm:pt>
    <dgm:pt modelId="{EED1EEBF-C6C9-4DF5-93C6-D308F3CFBEBA}">
      <dgm:prSet/>
      <dgm:spPr/>
      <dgm:t>
        <a:bodyPr/>
        <a:lstStyle/>
        <a:p>
          <a:r>
            <a:rPr lang="en-GB" dirty="0" smtClean="0">
              <a:solidFill>
                <a:schemeClr val="tx1">
                  <a:lumMod val="40000"/>
                  <a:lumOff val="60000"/>
                </a:schemeClr>
              </a:solidFill>
            </a:rPr>
            <a:t>Data uncertainty </a:t>
          </a:r>
          <a:endParaRPr lang="en-GB" dirty="0">
            <a:solidFill>
              <a:schemeClr val="tx1">
                <a:lumMod val="40000"/>
                <a:lumOff val="60000"/>
              </a:schemeClr>
            </a:solidFill>
          </a:endParaRPr>
        </a:p>
      </dgm:t>
    </dgm:pt>
    <dgm:pt modelId="{2C359F11-3E52-4D57-A3BB-4F1B1B419C16}" type="parTrans" cxnId="{A4128972-9072-4E5B-A42D-9643E41BBDDE}">
      <dgm:prSet/>
      <dgm:spPr/>
      <dgm:t>
        <a:bodyPr/>
        <a:lstStyle/>
        <a:p>
          <a:endParaRPr lang="en-GB"/>
        </a:p>
      </dgm:t>
    </dgm:pt>
    <dgm:pt modelId="{5F53BA2A-CB39-43F9-8C4B-B2689DBF99B1}" type="sibTrans" cxnId="{A4128972-9072-4E5B-A42D-9643E41BBDDE}">
      <dgm:prSet/>
      <dgm:spPr/>
      <dgm:t>
        <a:bodyPr/>
        <a:lstStyle/>
        <a:p>
          <a:endParaRPr lang="en-GB"/>
        </a:p>
      </dgm:t>
    </dgm:pt>
    <dgm:pt modelId="{57CBAE0B-2137-46F6-A1C9-AC0B140C7F7A}" type="pres">
      <dgm:prSet presAssocID="{03234543-9803-4F9E-B2FF-76DDE022B5EF}" presName="Name0" presStyleCnt="0">
        <dgm:presLayoutVars>
          <dgm:dir/>
          <dgm:resizeHandles val="exact"/>
        </dgm:presLayoutVars>
      </dgm:prSet>
      <dgm:spPr/>
      <dgm:t>
        <a:bodyPr/>
        <a:lstStyle/>
        <a:p>
          <a:endParaRPr lang="en-GB"/>
        </a:p>
      </dgm:t>
    </dgm:pt>
    <dgm:pt modelId="{647D046F-B9FB-4D49-96FB-1C88BEB284B7}" type="pres">
      <dgm:prSet presAssocID="{253448BD-F7BB-4820-BD32-0B1C2CCD06A9}" presName="composite" presStyleCnt="0"/>
      <dgm:spPr/>
    </dgm:pt>
    <dgm:pt modelId="{74011046-667E-4B59-A981-2B76B758F63F}" type="pres">
      <dgm:prSet presAssocID="{253448BD-F7BB-4820-BD32-0B1C2CCD06A9}" presName="rect1" presStyleLbl="trAlignAcc1" presStyleIdx="0" presStyleCnt="1">
        <dgm:presLayoutVars>
          <dgm:bulletEnabled val="1"/>
        </dgm:presLayoutVars>
      </dgm:prSet>
      <dgm:spPr/>
      <dgm:t>
        <a:bodyPr/>
        <a:lstStyle/>
        <a:p>
          <a:endParaRPr lang="en-GB"/>
        </a:p>
      </dgm:t>
    </dgm:pt>
    <dgm:pt modelId="{D7163108-1415-42D7-8FA3-2591258C4FAE}" type="pres">
      <dgm:prSet presAssocID="{253448BD-F7BB-4820-BD32-0B1C2CCD06A9}"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0" r="-140000"/>
          </a:stretch>
        </a:blipFill>
      </dgm:spPr>
      <dgm:t>
        <a:bodyPr/>
        <a:lstStyle/>
        <a:p>
          <a:endParaRPr lang="en-GB"/>
        </a:p>
      </dgm:t>
    </dgm:pt>
  </dgm:ptLst>
  <dgm:cxnLst>
    <dgm:cxn modelId="{188618D5-6B70-46DD-BCF7-0849FA7CF0CB}" type="presOf" srcId="{ADB2F259-6959-46B0-BBF6-42A6776B3DBC}" destId="{74011046-667E-4B59-A981-2B76B758F63F}" srcOrd="0" destOrd="4" presId="urn:microsoft.com/office/officeart/2008/layout/PictureStrips"/>
    <dgm:cxn modelId="{8B511382-E8C7-48B1-978F-BEBD07ADB116}" type="presOf" srcId="{03234543-9803-4F9E-B2FF-76DDE022B5EF}" destId="{57CBAE0B-2137-46F6-A1C9-AC0B140C7F7A}" srcOrd="0" destOrd="0" presId="urn:microsoft.com/office/officeart/2008/layout/PictureStrips"/>
    <dgm:cxn modelId="{3358DF99-6FB3-4AAB-8E8C-1AC07E0F6981}" type="presOf" srcId="{EED1EEBF-C6C9-4DF5-93C6-D308F3CFBEBA}" destId="{74011046-667E-4B59-A981-2B76B758F63F}" srcOrd="0" destOrd="1" presId="urn:microsoft.com/office/officeart/2008/layout/PictureStrips"/>
    <dgm:cxn modelId="{58E101F8-335E-4A9D-8CFE-7BB52552DA09}" srcId="{253448BD-F7BB-4820-BD32-0B1C2CCD06A9}" destId="{ADB2F259-6959-46B0-BBF6-42A6776B3DBC}" srcOrd="3" destOrd="0" parTransId="{D92BE2DD-BF2C-4378-89B1-4EADDAA95D83}" sibTransId="{F61E5DFD-54AE-4F05-8909-05040E0A963B}"/>
    <dgm:cxn modelId="{C3589C0D-C958-4434-9F5F-1557CB836B9A}" srcId="{253448BD-F7BB-4820-BD32-0B1C2CCD06A9}" destId="{951A7DF3-3965-42BB-B2DB-B6FEDB37B251}" srcOrd="1" destOrd="0" parTransId="{0A5C0A92-9AC3-470A-B102-9AE182EB6766}" sibTransId="{4B025905-CE92-47B3-9F64-268026C2C58F}"/>
    <dgm:cxn modelId="{654EB53C-45E4-4602-A722-0195599D7EB3}" srcId="{03234543-9803-4F9E-B2FF-76DDE022B5EF}" destId="{253448BD-F7BB-4820-BD32-0B1C2CCD06A9}" srcOrd="0" destOrd="0" parTransId="{1E802F59-649D-4F6D-8732-2622345BECFA}" sibTransId="{E71AEB08-7D2B-4F2E-8791-7C13F1FCA632}"/>
    <dgm:cxn modelId="{A4128972-9072-4E5B-A42D-9643E41BBDDE}" srcId="{253448BD-F7BB-4820-BD32-0B1C2CCD06A9}" destId="{EED1EEBF-C6C9-4DF5-93C6-D308F3CFBEBA}" srcOrd="0" destOrd="0" parTransId="{2C359F11-3E52-4D57-A3BB-4F1B1B419C16}" sibTransId="{5F53BA2A-CB39-43F9-8C4B-B2689DBF99B1}"/>
    <dgm:cxn modelId="{00C613C3-58C2-4D55-8CBD-79BE23FB600C}" type="presOf" srcId="{CBB57A67-F69D-4427-9484-FD14C13E95F5}" destId="{74011046-667E-4B59-A981-2B76B758F63F}" srcOrd="0" destOrd="3" presId="urn:microsoft.com/office/officeart/2008/layout/PictureStrips"/>
    <dgm:cxn modelId="{66F2D05D-08CD-40E3-936B-30C2A342B3B4}" type="presOf" srcId="{253448BD-F7BB-4820-BD32-0B1C2CCD06A9}" destId="{74011046-667E-4B59-A981-2B76B758F63F}" srcOrd="0" destOrd="0" presId="urn:microsoft.com/office/officeart/2008/layout/PictureStrips"/>
    <dgm:cxn modelId="{9670C44A-3324-4A43-9AE3-0B800365CA40}" type="presOf" srcId="{951A7DF3-3965-42BB-B2DB-B6FEDB37B251}" destId="{74011046-667E-4B59-A981-2B76B758F63F}" srcOrd="0" destOrd="2" presId="urn:microsoft.com/office/officeart/2008/layout/PictureStrips"/>
    <dgm:cxn modelId="{FA750559-46CF-4A40-98E8-754916D80230}" srcId="{253448BD-F7BB-4820-BD32-0B1C2CCD06A9}" destId="{CBB57A67-F69D-4427-9484-FD14C13E95F5}" srcOrd="2" destOrd="0" parTransId="{99B43F4D-892C-434A-9C20-4D86E915C720}" sibTransId="{85BF51ED-E2F3-41C8-94B0-C1E6D6081686}"/>
    <dgm:cxn modelId="{C67F38CC-A64D-4E2E-92AD-92BC02DE1EFD}" type="presParOf" srcId="{57CBAE0B-2137-46F6-A1C9-AC0B140C7F7A}" destId="{647D046F-B9FB-4D49-96FB-1C88BEB284B7}" srcOrd="0" destOrd="0" presId="urn:microsoft.com/office/officeart/2008/layout/PictureStrips"/>
    <dgm:cxn modelId="{FD5935A8-F263-4E23-AE31-49A0FAA56081}" type="presParOf" srcId="{647D046F-B9FB-4D49-96FB-1C88BEB284B7}" destId="{74011046-667E-4B59-A981-2B76B758F63F}" srcOrd="0" destOrd="0" presId="urn:microsoft.com/office/officeart/2008/layout/PictureStrips"/>
    <dgm:cxn modelId="{3E82915E-AC6E-46EF-9218-E6EA184A706D}" type="presParOf" srcId="{647D046F-B9FB-4D49-96FB-1C88BEB284B7}" destId="{D7163108-1415-42D7-8FA3-2591258C4FAE}"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A4CEA7-B2B2-41DA-A8A8-6011B0D8A11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0132E56E-15AE-4725-8947-55A8E43CAA1F}">
      <dgm:prSet phldrT="[Text]" custT="1"/>
      <dgm:spPr>
        <a:solidFill>
          <a:schemeClr val="accent2"/>
        </a:solidFill>
      </dgm:spPr>
      <dgm:t>
        <a:bodyPr/>
        <a:lstStyle/>
        <a:p>
          <a:r>
            <a:rPr lang="en-GB" sz="1400" dirty="0" smtClean="0"/>
            <a:t>Assessing subjectivity- range of judgements</a:t>
          </a:r>
          <a:endParaRPr lang="en-GB" sz="1400" dirty="0"/>
        </a:p>
      </dgm:t>
    </dgm:pt>
    <dgm:pt modelId="{CD56CC9D-1A04-4FA7-8C2D-FA2D2B68B7E9}" type="parTrans" cxnId="{9D699FF5-7B71-4EB5-A542-C8DB2F5A9507}">
      <dgm:prSet/>
      <dgm:spPr/>
      <dgm:t>
        <a:bodyPr/>
        <a:lstStyle/>
        <a:p>
          <a:endParaRPr lang="en-GB"/>
        </a:p>
      </dgm:t>
    </dgm:pt>
    <dgm:pt modelId="{38F204E7-D893-47AD-BA24-04C82AE0A38A}" type="sibTrans" cxnId="{9D699FF5-7B71-4EB5-A542-C8DB2F5A9507}">
      <dgm:prSet/>
      <dgm:spPr/>
      <dgm:t>
        <a:bodyPr/>
        <a:lstStyle/>
        <a:p>
          <a:endParaRPr lang="en-GB"/>
        </a:p>
      </dgm:t>
    </dgm:pt>
    <dgm:pt modelId="{A2241C87-6697-442A-92DF-342851AA2824}">
      <dgm:prSet phldrT="[Text]" custT="1"/>
      <dgm:spPr>
        <a:solidFill>
          <a:schemeClr val="accent2"/>
        </a:solidFill>
      </dgm:spPr>
      <dgm:t>
        <a:bodyPr/>
        <a:lstStyle/>
        <a:p>
          <a:r>
            <a:rPr lang="en-GB" sz="1400" dirty="0" smtClean="0"/>
            <a:t>Assessing sensitivity – sensitivity of  reserves to judgement changes</a:t>
          </a:r>
          <a:endParaRPr lang="en-GB" sz="1400" dirty="0"/>
        </a:p>
      </dgm:t>
    </dgm:pt>
    <dgm:pt modelId="{B1B843E5-3A49-4EC2-8E0E-631BAB56DDB7}" type="parTrans" cxnId="{0D758F07-1BB1-4B04-AC76-F8BEF4DFEC9E}">
      <dgm:prSet/>
      <dgm:spPr>
        <a:ln>
          <a:solidFill>
            <a:schemeClr val="accent2"/>
          </a:solidFill>
          <a:tailEnd type="arrow"/>
        </a:ln>
      </dgm:spPr>
      <dgm:t>
        <a:bodyPr/>
        <a:lstStyle/>
        <a:p>
          <a:endParaRPr lang="en-GB"/>
        </a:p>
      </dgm:t>
    </dgm:pt>
    <dgm:pt modelId="{6438EE52-FEC6-4B18-9938-4CCA5AA206A9}" type="sibTrans" cxnId="{0D758F07-1BB1-4B04-AC76-F8BEF4DFEC9E}">
      <dgm:prSet/>
      <dgm:spPr/>
      <dgm:t>
        <a:bodyPr/>
        <a:lstStyle/>
        <a:p>
          <a:endParaRPr lang="en-GB"/>
        </a:p>
      </dgm:t>
    </dgm:pt>
    <dgm:pt modelId="{7526B826-2AAB-4D92-8170-E6B9240C3F0D}">
      <dgm:prSet phldrT="[Text]" custT="1"/>
      <dgm:spPr/>
      <dgm:t>
        <a:bodyPr/>
        <a:lstStyle/>
        <a:p>
          <a:r>
            <a:rPr lang="en-GB" sz="1400" dirty="0" smtClean="0"/>
            <a:t>Determine materiality</a:t>
          </a:r>
          <a:endParaRPr lang="en-GB" sz="1400" dirty="0"/>
        </a:p>
      </dgm:t>
    </dgm:pt>
    <dgm:pt modelId="{0E6D7250-1DEF-4983-AF46-B37DCA9C5F93}" type="parTrans" cxnId="{D9E388EE-293D-49BB-A2E2-F4D94894D109}">
      <dgm:prSet/>
      <dgm:spPr>
        <a:ln>
          <a:solidFill>
            <a:schemeClr val="accent2"/>
          </a:solidFill>
          <a:tailEnd type="arrow"/>
        </a:ln>
      </dgm:spPr>
      <dgm:t>
        <a:bodyPr/>
        <a:lstStyle/>
        <a:p>
          <a:endParaRPr lang="en-GB"/>
        </a:p>
      </dgm:t>
    </dgm:pt>
    <dgm:pt modelId="{B6235213-9369-4F9B-990E-C556244A2E6B}" type="sibTrans" cxnId="{D9E388EE-293D-49BB-A2E2-F4D94894D109}">
      <dgm:prSet/>
      <dgm:spPr/>
      <dgm:t>
        <a:bodyPr/>
        <a:lstStyle/>
        <a:p>
          <a:endParaRPr lang="en-GB"/>
        </a:p>
      </dgm:t>
    </dgm:pt>
    <dgm:pt modelId="{A6964F6D-3E0A-42F1-854B-F7921BB895FD}" type="pres">
      <dgm:prSet presAssocID="{E1A4CEA7-B2B2-41DA-A8A8-6011B0D8A110}" presName="diagram" presStyleCnt="0">
        <dgm:presLayoutVars>
          <dgm:chPref val="1"/>
          <dgm:dir/>
          <dgm:animOne val="branch"/>
          <dgm:animLvl val="lvl"/>
          <dgm:resizeHandles val="exact"/>
        </dgm:presLayoutVars>
      </dgm:prSet>
      <dgm:spPr/>
      <dgm:t>
        <a:bodyPr/>
        <a:lstStyle/>
        <a:p>
          <a:endParaRPr lang="en-GB"/>
        </a:p>
      </dgm:t>
    </dgm:pt>
    <dgm:pt modelId="{4B7EBF5A-C621-4757-BAAD-AA63DF7329DF}" type="pres">
      <dgm:prSet presAssocID="{0132E56E-15AE-4725-8947-55A8E43CAA1F}" presName="root1" presStyleCnt="0"/>
      <dgm:spPr/>
    </dgm:pt>
    <dgm:pt modelId="{A7599029-8346-4C69-924C-7FFFB84ED613}" type="pres">
      <dgm:prSet presAssocID="{0132E56E-15AE-4725-8947-55A8E43CAA1F}" presName="LevelOneTextNode" presStyleLbl="node0" presStyleIdx="0" presStyleCnt="1" custScaleY="76705" custLinFactNeighborX="-7278" custLinFactNeighborY="-47192">
        <dgm:presLayoutVars>
          <dgm:chPref val="3"/>
        </dgm:presLayoutVars>
      </dgm:prSet>
      <dgm:spPr/>
      <dgm:t>
        <a:bodyPr/>
        <a:lstStyle/>
        <a:p>
          <a:endParaRPr lang="en-GB"/>
        </a:p>
      </dgm:t>
    </dgm:pt>
    <dgm:pt modelId="{85511F39-84B3-40A6-825F-D346AC051CB5}" type="pres">
      <dgm:prSet presAssocID="{0132E56E-15AE-4725-8947-55A8E43CAA1F}" presName="level2hierChild" presStyleCnt="0"/>
      <dgm:spPr/>
    </dgm:pt>
    <dgm:pt modelId="{F06B564B-B18F-45B4-933F-7CA4B4A6812E}" type="pres">
      <dgm:prSet presAssocID="{B1B843E5-3A49-4EC2-8E0E-631BAB56DDB7}" presName="conn2-1" presStyleLbl="parChTrans1D2" presStyleIdx="0" presStyleCnt="1"/>
      <dgm:spPr/>
      <dgm:t>
        <a:bodyPr/>
        <a:lstStyle/>
        <a:p>
          <a:endParaRPr lang="en-GB"/>
        </a:p>
      </dgm:t>
    </dgm:pt>
    <dgm:pt modelId="{EC76A517-37D5-4B26-BD30-58B5DB6DF1CE}" type="pres">
      <dgm:prSet presAssocID="{B1B843E5-3A49-4EC2-8E0E-631BAB56DDB7}" presName="connTx" presStyleLbl="parChTrans1D2" presStyleIdx="0" presStyleCnt="1"/>
      <dgm:spPr/>
      <dgm:t>
        <a:bodyPr/>
        <a:lstStyle/>
        <a:p>
          <a:endParaRPr lang="en-GB"/>
        </a:p>
      </dgm:t>
    </dgm:pt>
    <dgm:pt modelId="{D909E065-A81E-4F40-998C-1147F25F805F}" type="pres">
      <dgm:prSet presAssocID="{A2241C87-6697-442A-92DF-342851AA2824}" presName="root2" presStyleCnt="0"/>
      <dgm:spPr/>
    </dgm:pt>
    <dgm:pt modelId="{7EFC077A-B93F-4BE8-8FA7-7DCF95E104BD}" type="pres">
      <dgm:prSet presAssocID="{A2241C87-6697-442A-92DF-342851AA2824}" presName="LevelTwoTextNode" presStyleLbl="node2" presStyleIdx="0" presStyleCnt="1" custScaleY="76704" custLinFactNeighborX="-3961" custLinFactNeighborY="-38956">
        <dgm:presLayoutVars>
          <dgm:chPref val="3"/>
        </dgm:presLayoutVars>
      </dgm:prSet>
      <dgm:spPr/>
      <dgm:t>
        <a:bodyPr/>
        <a:lstStyle/>
        <a:p>
          <a:endParaRPr lang="en-GB"/>
        </a:p>
      </dgm:t>
    </dgm:pt>
    <dgm:pt modelId="{1F9AEE8C-AD97-4EBE-9A42-9C07E3179F19}" type="pres">
      <dgm:prSet presAssocID="{A2241C87-6697-442A-92DF-342851AA2824}" presName="level3hierChild" presStyleCnt="0"/>
      <dgm:spPr/>
    </dgm:pt>
    <dgm:pt modelId="{495E0940-03D1-4639-A748-D6503D5C96AC}" type="pres">
      <dgm:prSet presAssocID="{0E6D7250-1DEF-4983-AF46-B37DCA9C5F93}" presName="conn2-1" presStyleLbl="parChTrans1D3" presStyleIdx="0" presStyleCnt="1"/>
      <dgm:spPr/>
      <dgm:t>
        <a:bodyPr/>
        <a:lstStyle/>
        <a:p>
          <a:endParaRPr lang="en-GB"/>
        </a:p>
      </dgm:t>
    </dgm:pt>
    <dgm:pt modelId="{23883289-8E52-47BB-A386-EC30CC1A2F71}" type="pres">
      <dgm:prSet presAssocID="{0E6D7250-1DEF-4983-AF46-B37DCA9C5F93}" presName="connTx" presStyleLbl="parChTrans1D3" presStyleIdx="0" presStyleCnt="1"/>
      <dgm:spPr/>
      <dgm:t>
        <a:bodyPr/>
        <a:lstStyle/>
        <a:p>
          <a:endParaRPr lang="en-GB"/>
        </a:p>
      </dgm:t>
    </dgm:pt>
    <dgm:pt modelId="{792ED039-DD4B-4A87-A7FA-3D8C79AF13C1}" type="pres">
      <dgm:prSet presAssocID="{7526B826-2AAB-4D92-8170-E6B9240C3F0D}" presName="root2" presStyleCnt="0"/>
      <dgm:spPr/>
    </dgm:pt>
    <dgm:pt modelId="{AFC55574-2662-46DD-8E95-58B862E160FC}" type="pres">
      <dgm:prSet presAssocID="{7526B826-2AAB-4D92-8170-E6B9240C3F0D}" presName="LevelTwoTextNode" presStyleLbl="node3" presStyleIdx="0" presStyleCnt="1" custScaleY="76704" custLinFactNeighborX="-12357" custLinFactNeighborY="-48110">
        <dgm:presLayoutVars>
          <dgm:chPref val="3"/>
        </dgm:presLayoutVars>
      </dgm:prSet>
      <dgm:spPr/>
      <dgm:t>
        <a:bodyPr/>
        <a:lstStyle/>
        <a:p>
          <a:endParaRPr lang="en-GB"/>
        </a:p>
      </dgm:t>
    </dgm:pt>
    <dgm:pt modelId="{A66C5881-35F1-44E4-A70C-FD08016D0CA9}" type="pres">
      <dgm:prSet presAssocID="{7526B826-2AAB-4D92-8170-E6B9240C3F0D}" presName="level3hierChild" presStyleCnt="0"/>
      <dgm:spPr/>
    </dgm:pt>
  </dgm:ptLst>
  <dgm:cxnLst>
    <dgm:cxn modelId="{D13A95C1-A1AD-40E6-8B36-2DFFA0594F05}" type="presOf" srcId="{0E6D7250-1DEF-4983-AF46-B37DCA9C5F93}" destId="{495E0940-03D1-4639-A748-D6503D5C96AC}" srcOrd="0" destOrd="0" presId="urn:microsoft.com/office/officeart/2005/8/layout/hierarchy2"/>
    <dgm:cxn modelId="{45615F12-1842-4A81-8B0D-8C77DF572AA0}" type="presOf" srcId="{7526B826-2AAB-4D92-8170-E6B9240C3F0D}" destId="{AFC55574-2662-46DD-8E95-58B862E160FC}" srcOrd="0" destOrd="0" presId="urn:microsoft.com/office/officeart/2005/8/layout/hierarchy2"/>
    <dgm:cxn modelId="{9D699FF5-7B71-4EB5-A542-C8DB2F5A9507}" srcId="{E1A4CEA7-B2B2-41DA-A8A8-6011B0D8A110}" destId="{0132E56E-15AE-4725-8947-55A8E43CAA1F}" srcOrd="0" destOrd="0" parTransId="{CD56CC9D-1A04-4FA7-8C2D-FA2D2B68B7E9}" sibTransId="{38F204E7-D893-47AD-BA24-04C82AE0A38A}"/>
    <dgm:cxn modelId="{2DA79C0B-FEC9-4B78-A3EF-1BE2E2B27549}" type="presOf" srcId="{B1B843E5-3A49-4EC2-8E0E-631BAB56DDB7}" destId="{EC76A517-37D5-4B26-BD30-58B5DB6DF1CE}" srcOrd="1" destOrd="0" presId="urn:microsoft.com/office/officeart/2005/8/layout/hierarchy2"/>
    <dgm:cxn modelId="{D9E388EE-293D-49BB-A2E2-F4D94894D109}" srcId="{A2241C87-6697-442A-92DF-342851AA2824}" destId="{7526B826-2AAB-4D92-8170-E6B9240C3F0D}" srcOrd="0" destOrd="0" parTransId="{0E6D7250-1DEF-4983-AF46-B37DCA9C5F93}" sibTransId="{B6235213-9369-4F9B-990E-C556244A2E6B}"/>
    <dgm:cxn modelId="{0D758F07-1BB1-4B04-AC76-F8BEF4DFEC9E}" srcId="{0132E56E-15AE-4725-8947-55A8E43CAA1F}" destId="{A2241C87-6697-442A-92DF-342851AA2824}" srcOrd="0" destOrd="0" parTransId="{B1B843E5-3A49-4EC2-8E0E-631BAB56DDB7}" sibTransId="{6438EE52-FEC6-4B18-9938-4CCA5AA206A9}"/>
    <dgm:cxn modelId="{5BC73E3F-9D80-46F7-B4FB-FF5556155D56}" type="presOf" srcId="{E1A4CEA7-B2B2-41DA-A8A8-6011B0D8A110}" destId="{A6964F6D-3E0A-42F1-854B-F7921BB895FD}" srcOrd="0" destOrd="0" presId="urn:microsoft.com/office/officeart/2005/8/layout/hierarchy2"/>
    <dgm:cxn modelId="{5F5CC438-0985-4170-B026-D835CC5E721A}" type="presOf" srcId="{0E6D7250-1DEF-4983-AF46-B37DCA9C5F93}" destId="{23883289-8E52-47BB-A386-EC30CC1A2F71}" srcOrd="1" destOrd="0" presId="urn:microsoft.com/office/officeart/2005/8/layout/hierarchy2"/>
    <dgm:cxn modelId="{FBDBEA45-5E37-477A-873E-66ABACBB54BF}" type="presOf" srcId="{B1B843E5-3A49-4EC2-8E0E-631BAB56DDB7}" destId="{F06B564B-B18F-45B4-933F-7CA4B4A6812E}" srcOrd="0" destOrd="0" presId="urn:microsoft.com/office/officeart/2005/8/layout/hierarchy2"/>
    <dgm:cxn modelId="{357A9893-6810-4589-89DF-768382B4EAB9}" type="presOf" srcId="{A2241C87-6697-442A-92DF-342851AA2824}" destId="{7EFC077A-B93F-4BE8-8FA7-7DCF95E104BD}" srcOrd="0" destOrd="0" presId="urn:microsoft.com/office/officeart/2005/8/layout/hierarchy2"/>
    <dgm:cxn modelId="{99191C13-537D-4980-8236-62BFD61DEA1D}" type="presOf" srcId="{0132E56E-15AE-4725-8947-55A8E43CAA1F}" destId="{A7599029-8346-4C69-924C-7FFFB84ED613}" srcOrd="0" destOrd="0" presId="urn:microsoft.com/office/officeart/2005/8/layout/hierarchy2"/>
    <dgm:cxn modelId="{429B3FC4-A774-45AB-85EC-AB0713FB60DB}" type="presParOf" srcId="{A6964F6D-3E0A-42F1-854B-F7921BB895FD}" destId="{4B7EBF5A-C621-4757-BAAD-AA63DF7329DF}" srcOrd="0" destOrd="0" presId="urn:microsoft.com/office/officeart/2005/8/layout/hierarchy2"/>
    <dgm:cxn modelId="{B1BCE169-4B62-456A-8ABD-F3D2D9D33281}" type="presParOf" srcId="{4B7EBF5A-C621-4757-BAAD-AA63DF7329DF}" destId="{A7599029-8346-4C69-924C-7FFFB84ED613}" srcOrd="0" destOrd="0" presId="urn:microsoft.com/office/officeart/2005/8/layout/hierarchy2"/>
    <dgm:cxn modelId="{D6CB4202-769E-472E-B8DD-FEC32B86BC4A}" type="presParOf" srcId="{4B7EBF5A-C621-4757-BAAD-AA63DF7329DF}" destId="{85511F39-84B3-40A6-825F-D346AC051CB5}" srcOrd="1" destOrd="0" presId="urn:microsoft.com/office/officeart/2005/8/layout/hierarchy2"/>
    <dgm:cxn modelId="{9748406F-C179-4EB1-A93C-90ECC6A48450}" type="presParOf" srcId="{85511F39-84B3-40A6-825F-D346AC051CB5}" destId="{F06B564B-B18F-45B4-933F-7CA4B4A6812E}" srcOrd="0" destOrd="0" presId="urn:microsoft.com/office/officeart/2005/8/layout/hierarchy2"/>
    <dgm:cxn modelId="{4EBEDB20-103C-4FA5-94EF-0FFF5D577F95}" type="presParOf" srcId="{F06B564B-B18F-45B4-933F-7CA4B4A6812E}" destId="{EC76A517-37D5-4B26-BD30-58B5DB6DF1CE}" srcOrd="0" destOrd="0" presId="urn:microsoft.com/office/officeart/2005/8/layout/hierarchy2"/>
    <dgm:cxn modelId="{78AD08CF-5F26-49C1-9FD6-70DB37F2D750}" type="presParOf" srcId="{85511F39-84B3-40A6-825F-D346AC051CB5}" destId="{D909E065-A81E-4F40-998C-1147F25F805F}" srcOrd="1" destOrd="0" presId="urn:microsoft.com/office/officeart/2005/8/layout/hierarchy2"/>
    <dgm:cxn modelId="{4DBC6AEB-CED9-4DE2-B446-5D00CE27CE31}" type="presParOf" srcId="{D909E065-A81E-4F40-998C-1147F25F805F}" destId="{7EFC077A-B93F-4BE8-8FA7-7DCF95E104BD}" srcOrd="0" destOrd="0" presId="urn:microsoft.com/office/officeart/2005/8/layout/hierarchy2"/>
    <dgm:cxn modelId="{27F52E83-A5C2-49D3-BBB8-E63FC3821549}" type="presParOf" srcId="{D909E065-A81E-4F40-998C-1147F25F805F}" destId="{1F9AEE8C-AD97-4EBE-9A42-9C07E3179F19}" srcOrd="1" destOrd="0" presId="urn:microsoft.com/office/officeart/2005/8/layout/hierarchy2"/>
    <dgm:cxn modelId="{6CDDF368-3430-4FA3-B22D-4DB57A62C0DC}" type="presParOf" srcId="{1F9AEE8C-AD97-4EBE-9A42-9C07E3179F19}" destId="{495E0940-03D1-4639-A748-D6503D5C96AC}" srcOrd="0" destOrd="0" presId="urn:microsoft.com/office/officeart/2005/8/layout/hierarchy2"/>
    <dgm:cxn modelId="{F192AF5D-8293-44D2-BA67-B73FC4083D76}" type="presParOf" srcId="{495E0940-03D1-4639-A748-D6503D5C96AC}" destId="{23883289-8E52-47BB-A386-EC30CC1A2F71}" srcOrd="0" destOrd="0" presId="urn:microsoft.com/office/officeart/2005/8/layout/hierarchy2"/>
    <dgm:cxn modelId="{C3BFA92E-6840-4DAA-94CE-48C39597C066}" type="presParOf" srcId="{1F9AEE8C-AD97-4EBE-9A42-9C07E3179F19}" destId="{792ED039-DD4B-4A87-A7FA-3D8C79AF13C1}" srcOrd="1" destOrd="0" presId="urn:microsoft.com/office/officeart/2005/8/layout/hierarchy2"/>
    <dgm:cxn modelId="{D4C7F86C-8DAB-43D3-8657-00ABA3622057}" type="presParOf" srcId="{792ED039-DD4B-4A87-A7FA-3D8C79AF13C1}" destId="{AFC55574-2662-46DD-8E95-58B862E160FC}" srcOrd="0" destOrd="0" presId="urn:microsoft.com/office/officeart/2005/8/layout/hierarchy2"/>
    <dgm:cxn modelId="{9D6CCF99-AC98-43CF-9305-C10337B7FE1C}" type="presParOf" srcId="{792ED039-DD4B-4A87-A7FA-3D8C79AF13C1}" destId="{A66C5881-35F1-44E4-A70C-FD08016D0CA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AA8013-3C41-4AA7-809E-FC01BF97709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8180B9E5-9E05-44F0-834D-9038AFA29EA0}">
      <dgm:prSet phldrT="[Text]" custT="1"/>
      <dgm:spPr>
        <a:solidFill>
          <a:schemeClr val="accent2"/>
        </a:solidFill>
      </dgm:spPr>
      <dgm:t>
        <a:bodyPr/>
        <a:lstStyle/>
        <a:p>
          <a:r>
            <a:rPr lang="en-GB" sz="1200" dirty="0" smtClean="0"/>
            <a:t>Expert Judgement Uncertainty</a:t>
          </a:r>
          <a:endParaRPr lang="en-GB" sz="1200" dirty="0"/>
        </a:p>
      </dgm:t>
    </dgm:pt>
    <dgm:pt modelId="{226119E1-054D-45C8-8498-38F8066B1C2F}" type="parTrans" cxnId="{6DA67255-5370-44A2-B652-AD1A8132140D}">
      <dgm:prSet/>
      <dgm:spPr/>
      <dgm:t>
        <a:bodyPr/>
        <a:lstStyle/>
        <a:p>
          <a:endParaRPr lang="en-GB"/>
        </a:p>
      </dgm:t>
    </dgm:pt>
    <dgm:pt modelId="{F405DEE1-B272-4542-892F-1D79EFEDFC7C}" type="sibTrans" cxnId="{6DA67255-5370-44A2-B652-AD1A8132140D}">
      <dgm:prSet/>
      <dgm:spPr/>
      <dgm:t>
        <a:bodyPr/>
        <a:lstStyle/>
        <a:p>
          <a:endParaRPr lang="en-GB"/>
        </a:p>
      </dgm:t>
    </dgm:pt>
    <dgm:pt modelId="{2EFB4A2D-99E5-4B8F-9A70-2C2AE92CD5CD}">
      <dgm:prSet phldrT="[Text]" custT="1"/>
      <dgm:spPr/>
      <dgm:t>
        <a:bodyPr/>
        <a:lstStyle/>
        <a:p>
          <a:r>
            <a:rPr lang="en-GB" sz="1200" dirty="0" smtClean="0"/>
            <a:t>Framework </a:t>
          </a:r>
          <a:endParaRPr lang="en-GB" sz="1200" dirty="0"/>
        </a:p>
      </dgm:t>
    </dgm:pt>
    <dgm:pt modelId="{7C235A4F-0D2F-4A4F-B994-E6DB9B6EBBE7}" type="parTrans" cxnId="{FB1E5200-B653-472A-9708-D6C980F46168}">
      <dgm:prSet/>
      <dgm:spPr/>
      <dgm:t>
        <a:bodyPr/>
        <a:lstStyle/>
        <a:p>
          <a:endParaRPr lang="en-GB"/>
        </a:p>
      </dgm:t>
    </dgm:pt>
    <dgm:pt modelId="{434F38EA-6158-4D0B-8438-31B90AFF05DD}" type="sibTrans" cxnId="{FB1E5200-B653-472A-9708-D6C980F46168}">
      <dgm:prSet/>
      <dgm:spPr/>
      <dgm:t>
        <a:bodyPr/>
        <a:lstStyle/>
        <a:p>
          <a:endParaRPr lang="en-GB"/>
        </a:p>
      </dgm:t>
    </dgm:pt>
    <dgm:pt modelId="{378E6D87-918F-4F67-BF56-D1A1A604A40C}">
      <dgm:prSet phldrT="[Text]" custT="1"/>
      <dgm:spPr/>
      <dgm:t>
        <a:bodyPr/>
        <a:lstStyle/>
        <a:p>
          <a:r>
            <a:rPr lang="en-GB" sz="1200" dirty="0" smtClean="0"/>
            <a:t>Expertise</a:t>
          </a:r>
          <a:endParaRPr lang="en-GB" sz="1200" dirty="0"/>
        </a:p>
      </dgm:t>
    </dgm:pt>
    <dgm:pt modelId="{1A2FF22B-9918-49D0-8D6E-582F7CFF45B9}" type="parTrans" cxnId="{4BE66608-A9A5-4203-924D-480EB1950F6E}">
      <dgm:prSet/>
      <dgm:spPr/>
      <dgm:t>
        <a:bodyPr/>
        <a:lstStyle/>
        <a:p>
          <a:endParaRPr lang="en-GB"/>
        </a:p>
      </dgm:t>
    </dgm:pt>
    <dgm:pt modelId="{19D15FF2-09C7-429C-B7C5-A22B83F001E3}" type="sibTrans" cxnId="{4BE66608-A9A5-4203-924D-480EB1950F6E}">
      <dgm:prSet/>
      <dgm:spPr/>
      <dgm:t>
        <a:bodyPr/>
        <a:lstStyle/>
        <a:p>
          <a:endParaRPr lang="en-GB"/>
        </a:p>
      </dgm:t>
    </dgm:pt>
    <dgm:pt modelId="{111D7AE2-1115-47B1-A70B-F6D16FF81820}">
      <dgm:prSet phldrT="[Text]" custT="1"/>
      <dgm:spPr/>
      <dgm:t>
        <a:bodyPr/>
        <a:lstStyle/>
        <a:p>
          <a:r>
            <a:rPr lang="en-GB" sz="1200" dirty="0" smtClean="0"/>
            <a:t>Elicitation</a:t>
          </a:r>
          <a:endParaRPr lang="en-GB" sz="1200" dirty="0"/>
        </a:p>
      </dgm:t>
    </dgm:pt>
    <dgm:pt modelId="{95918834-99D8-473D-938A-BAE219ECD7E2}" type="parTrans" cxnId="{201D9D0D-EEAE-4E69-9F17-937F85B32032}">
      <dgm:prSet/>
      <dgm:spPr/>
      <dgm:t>
        <a:bodyPr/>
        <a:lstStyle/>
        <a:p>
          <a:endParaRPr lang="en-GB"/>
        </a:p>
      </dgm:t>
    </dgm:pt>
    <dgm:pt modelId="{CFBE1E8E-BE4C-4610-B9FE-755C956FFCCC}" type="sibTrans" cxnId="{201D9D0D-EEAE-4E69-9F17-937F85B32032}">
      <dgm:prSet/>
      <dgm:spPr/>
      <dgm:t>
        <a:bodyPr/>
        <a:lstStyle/>
        <a:p>
          <a:endParaRPr lang="en-GB"/>
        </a:p>
      </dgm:t>
    </dgm:pt>
    <dgm:pt modelId="{BF106A56-9941-414A-96C2-06684346E049}">
      <dgm:prSet phldrT="[Text]" custT="1"/>
      <dgm:spPr/>
      <dgm:t>
        <a:bodyPr/>
        <a:lstStyle/>
        <a:p>
          <a:r>
            <a:rPr lang="en-GB" sz="1200" dirty="0" smtClean="0"/>
            <a:t>Culture</a:t>
          </a:r>
          <a:endParaRPr lang="en-GB" sz="1200" dirty="0"/>
        </a:p>
      </dgm:t>
    </dgm:pt>
    <dgm:pt modelId="{0F504764-43A7-4FF7-B6EF-BD6BC2DAE2F2}" type="parTrans" cxnId="{5C1AB866-075A-4BDA-B103-9BD270AE37F8}">
      <dgm:prSet/>
      <dgm:spPr/>
      <dgm:t>
        <a:bodyPr/>
        <a:lstStyle/>
        <a:p>
          <a:endParaRPr lang="en-GB"/>
        </a:p>
      </dgm:t>
    </dgm:pt>
    <dgm:pt modelId="{FD61610E-3112-4FBD-9774-41317FA6E068}" type="sibTrans" cxnId="{5C1AB866-075A-4BDA-B103-9BD270AE37F8}">
      <dgm:prSet/>
      <dgm:spPr/>
      <dgm:t>
        <a:bodyPr/>
        <a:lstStyle/>
        <a:p>
          <a:endParaRPr lang="en-GB"/>
        </a:p>
      </dgm:t>
    </dgm:pt>
    <dgm:pt modelId="{4FF65FA5-AF49-4852-857D-A0D5C3AE412A}">
      <dgm:prSet phldrT="[Text]" custT="1"/>
      <dgm:spPr/>
      <dgm:t>
        <a:bodyPr/>
        <a:lstStyle/>
        <a:p>
          <a:r>
            <a:rPr lang="en-GB" sz="1200" dirty="0" smtClean="0"/>
            <a:t>Sensitivity</a:t>
          </a:r>
          <a:endParaRPr lang="en-GB" sz="1200" dirty="0"/>
        </a:p>
      </dgm:t>
    </dgm:pt>
    <dgm:pt modelId="{FD822AB9-F32C-4156-B335-C71A959BFDE2}" type="parTrans" cxnId="{B9C03CE5-18E5-4A95-9737-000BFD394836}">
      <dgm:prSet/>
      <dgm:spPr/>
      <dgm:t>
        <a:bodyPr/>
        <a:lstStyle/>
        <a:p>
          <a:endParaRPr lang="en-GB"/>
        </a:p>
      </dgm:t>
    </dgm:pt>
    <dgm:pt modelId="{C47016F0-C132-4720-A4C5-4970B0E667EF}" type="sibTrans" cxnId="{B9C03CE5-18E5-4A95-9737-000BFD394836}">
      <dgm:prSet/>
      <dgm:spPr/>
      <dgm:t>
        <a:bodyPr/>
        <a:lstStyle/>
        <a:p>
          <a:endParaRPr lang="en-GB"/>
        </a:p>
      </dgm:t>
    </dgm:pt>
    <dgm:pt modelId="{78E3777C-4856-46B6-AA62-FE6C0FFE5CE2}">
      <dgm:prSet phldrT="[Text]" custT="1"/>
      <dgm:spPr/>
      <dgm:t>
        <a:bodyPr/>
        <a:lstStyle/>
        <a:p>
          <a:r>
            <a:rPr lang="en-GB" sz="1200" dirty="0" smtClean="0"/>
            <a:t>Subjectivity</a:t>
          </a:r>
          <a:endParaRPr lang="en-GB" sz="1200" dirty="0"/>
        </a:p>
      </dgm:t>
    </dgm:pt>
    <dgm:pt modelId="{218A7B1B-464D-4BD3-80F4-AA71C600444D}" type="parTrans" cxnId="{34C53A80-3BD0-490D-B8EA-E40DD939AF87}">
      <dgm:prSet/>
      <dgm:spPr/>
      <dgm:t>
        <a:bodyPr/>
        <a:lstStyle/>
        <a:p>
          <a:endParaRPr lang="en-GB"/>
        </a:p>
      </dgm:t>
    </dgm:pt>
    <dgm:pt modelId="{F3191E0A-0F61-4173-B480-5CCDD2BE69A1}" type="sibTrans" cxnId="{34C53A80-3BD0-490D-B8EA-E40DD939AF87}">
      <dgm:prSet/>
      <dgm:spPr/>
      <dgm:t>
        <a:bodyPr/>
        <a:lstStyle/>
        <a:p>
          <a:endParaRPr lang="en-GB"/>
        </a:p>
      </dgm:t>
    </dgm:pt>
    <dgm:pt modelId="{66A7CAE1-F724-40B5-936A-6848D5249F9C}">
      <dgm:prSet phldrT="[Text]" custT="1"/>
      <dgm:spPr>
        <a:solidFill>
          <a:schemeClr val="accent3">
            <a:lumMod val="20000"/>
            <a:lumOff val="80000"/>
          </a:schemeClr>
        </a:solidFill>
      </dgm:spPr>
      <dgm:t>
        <a:bodyPr/>
        <a:lstStyle/>
        <a:p>
          <a:r>
            <a:rPr lang="en-GB" sz="1200" dirty="0" smtClean="0">
              <a:solidFill>
                <a:schemeClr val="tx1"/>
              </a:solidFill>
            </a:rPr>
            <a:t>Quality of policy, governance, documentation, process, validation, system, data</a:t>
          </a:r>
          <a:endParaRPr lang="en-GB" sz="1200" dirty="0">
            <a:solidFill>
              <a:schemeClr val="tx1"/>
            </a:solidFill>
          </a:endParaRPr>
        </a:p>
      </dgm:t>
    </dgm:pt>
    <dgm:pt modelId="{931EDF84-F823-43F5-AEF0-13EFBBD16DDC}" type="sibTrans" cxnId="{3347867A-95B4-4332-8BC8-8FDF3B3F5687}">
      <dgm:prSet/>
      <dgm:spPr/>
      <dgm:t>
        <a:bodyPr/>
        <a:lstStyle/>
        <a:p>
          <a:endParaRPr lang="en-GB"/>
        </a:p>
      </dgm:t>
    </dgm:pt>
    <dgm:pt modelId="{2B34BE10-4351-4176-B4A7-084DB3E8E9AF}" type="parTrans" cxnId="{3347867A-95B4-4332-8BC8-8FDF3B3F5687}">
      <dgm:prSet/>
      <dgm:spPr/>
      <dgm:t>
        <a:bodyPr/>
        <a:lstStyle/>
        <a:p>
          <a:endParaRPr lang="en-GB"/>
        </a:p>
      </dgm:t>
    </dgm:pt>
    <dgm:pt modelId="{A0C5729E-A176-471F-8C61-86807E2E8865}">
      <dgm:prSet phldrT="[Text]" custT="1"/>
      <dgm:spPr>
        <a:solidFill>
          <a:schemeClr val="accent3">
            <a:lumMod val="20000"/>
            <a:lumOff val="80000"/>
          </a:schemeClr>
        </a:solidFill>
      </dgm:spPr>
      <dgm:t>
        <a:bodyPr/>
        <a:lstStyle/>
        <a:p>
          <a:r>
            <a:rPr lang="en-GB" sz="1200" dirty="0" smtClean="0">
              <a:solidFill>
                <a:schemeClr val="tx1"/>
              </a:solidFill>
            </a:rPr>
            <a:t>Fresh, focus, know your limits, herd effects</a:t>
          </a:r>
          <a:endParaRPr lang="en-GB" sz="1200" dirty="0">
            <a:solidFill>
              <a:schemeClr val="tx1"/>
            </a:solidFill>
          </a:endParaRPr>
        </a:p>
      </dgm:t>
    </dgm:pt>
    <dgm:pt modelId="{24977717-8A69-4F54-B5E6-04C076A4EAA2}" type="parTrans" cxnId="{88538DE2-291C-4271-92B8-71437E0AAECD}">
      <dgm:prSet/>
      <dgm:spPr/>
      <dgm:t>
        <a:bodyPr/>
        <a:lstStyle/>
        <a:p>
          <a:endParaRPr lang="en-GB"/>
        </a:p>
      </dgm:t>
    </dgm:pt>
    <dgm:pt modelId="{5B01C660-AF95-4AC9-9077-A8E571224926}" type="sibTrans" cxnId="{88538DE2-291C-4271-92B8-71437E0AAECD}">
      <dgm:prSet/>
      <dgm:spPr/>
      <dgm:t>
        <a:bodyPr/>
        <a:lstStyle/>
        <a:p>
          <a:endParaRPr lang="en-GB"/>
        </a:p>
      </dgm:t>
    </dgm:pt>
    <dgm:pt modelId="{9894B4CA-C8E9-4739-94B3-3A5C6117A8F6}">
      <dgm:prSet phldrT="[Text]" custT="1"/>
      <dgm:spPr>
        <a:solidFill>
          <a:schemeClr val="accent3">
            <a:lumMod val="20000"/>
            <a:lumOff val="80000"/>
          </a:schemeClr>
        </a:solidFill>
      </dgm:spPr>
      <dgm:t>
        <a:bodyPr/>
        <a:lstStyle/>
        <a:p>
          <a:r>
            <a:rPr lang="en-GB" sz="1200" dirty="0" smtClean="0">
              <a:solidFill>
                <a:schemeClr val="tx1"/>
              </a:solidFill>
            </a:rPr>
            <a:t>Qualification, experience level of experts</a:t>
          </a:r>
          <a:endParaRPr lang="en-GB" sz="1200" dirty="0">
            <a:solidFill>
              <a:schemeClr val="tx1"/>
            </a:solidFill>
          </a:endParaRPr>
        </a:p>
      </dgm:t>
    </dgm:pt>
    <dgm:pt modelId="{B9641956-855E-43E1-A1C1-4D5DD5FC5BC0}" type="parTrans" cxnId="{02D2E8C2-ED67-4266-8D3E-B85B67FB80C3}">
      <dgm:prSet/>
      <dgm:spPr/>
      <dgm:t>
        <a:bodyPr/>
        <a:lstStyle/>
        <a:p>
          <a:endParaRPr lang="en-GB"/>
        </a:p>
      </dgm:t>
    </dgm:pt>
    <dgm:pt modelId="{7CDBBC94-A751-4301-AD8C-6448F5FFF396}" type="sibTrans" cxnId="{02D2E8C2-ED67-4266-8D3E-B85B67FB80C3}">
      <dgm:prSet/>
      <dgm:spPr/>
      <dgm:t>
        <a:bodyPr/>
        <a:lstStyle/>
        <a:p>
          <a:endParaRPr lang="en-GB"/>
        </a:p>
      </dgm:t>
    </dgm:pt>
    <dgm:pt modelId="{3119E13B-369A-4173-9CDC-59E77E3FB84A}">
      <dgm:prSet phldrT="[Text]" custT="1"/>
      <dgm:spPr>
        <a:solidFill>
          <a:schemeClr val="accent3">
            <a:lumMod val="20000"/>
            <a:lumOff val="80000"/>
          </a:schemeClr>
        </a:solidFill>
      </dgm:spPr>
      <dgm:t>
        <a:bodyPr/>
        <a:lstStyle/>
        <a:p>
          <a:r>
            <a:rPr lang="en-GB" sz="1200" dirty="0" smtClean="0">
              <a:solidFill>
                <a:schemeClr val="tx1"/>
              </a:solidFill>
            </a:rPr>
            <a:t>Interview with experts, unbiased ,independent communication with user and decision makers</a:t>
          </a:r>
          <a:endParaRPr lang="en-GB" sz="1200" dirty="0">
            <a:solidFill>
              <a:schemeClr val="tx1"/>
            </a:solidFill>
          </a:endParaRPr>
        </a:p>
      </dgm:t>
    </dgm:pt>
    <dgm:pt modelId="{7E7B8B2B-F540-40AA-B004-4CCFF3049046}" type="parTrans" cxnId="{47B66C75-8287-4714-9EB9-2DD9C929A385}">
      <dgm:prSet/>
      <dgm:spPr/>
      <dgm:t>
        <a:bodyPr/>
        <a:lstStyle/>
        <a:p>
          <a:endParaRPr lang="en-GB"/>
        </a:p>
      </dgm:t>
    </dgm:pt>
    <dgm:pt modelId="{0C1B56F0-C375-41A1-9FE0-278157CFF03B}" type="sibTrans" cxnId="{47B66C75-8287-4714-9EB9-2DD9C929A385}">
      <dgm:prSet/>
      <dgm:spPr/>
      <dgm:t>
        <a:bodyPr/>
        <a:lstStyle/>
        <a:p>
          <a:endParaRPr lang="en-GB"/>
        </a:p>
      </dgm:t>
    </dgm:pt>
    <dgm:pt modelId="{9A5CDEED-9B84-4010-9558-855B9B923E94}">
      <dgm:prSet phldrT="[Text]" custT="1"/>
      <dgm:spPr>
        <a:solidFill>
          <a:schemeClr val="accent3">
            <a:lumMod val="20000"/>
            <a:lumOff val="80000"/>
          </a:schemeClr>
        </a:solidFill>
      </dgm:spPr>
      <dgm:t>
        <a:bodyPr/>
        <a:lstStyle/>
        <a:p>
          <a:r>
            <a:rPr lang="en-GB" sz="1200" dirty="0" smtClean="0">
              <a:solidFill>
                <a:schemeClr val="tx1"/>
              </a:solidFill>
            </a:rPr>
            <a:t>Plausible range</a:t>
          </a:r>
          <a:endParaRPr lang="en-GB" sz="1200" dirty="0">
            <a:solidFill>
              <a:schemeClr val="tx1"/>
            </a:solidFill>
          </a:endParaRPr>
        </a:p>
      </dgm:t>
    </dgm:pt>
    <dgm:pt modelId="{D01E9E47-BB99-43EB-A708-A23FE76CD11C}" type="parTrans" cxnId="{31ACD8E6-56E8-4529-BB41-82C2788031F0}">
      <dgm:prSet/>
      <dgm:spPr/>
      <dgm:t>
        <a:bodyPr/>
        <a:lstStyle/>
        <a:p>
          <a:endParaRPr lang="en-GB"/>
        </a:p>
      </dgm:t>
    </dgm:pt>
    <dgm:pt modelId="{309AEBD0-28EA-4353-BD54-31760BB73FF0}" type="sibTrans" cxnId="{31ACD8E6-56E8-4529-BB41-82C2788031F0}">
      <dgm:prSet/>
      <dgm:spPr/>
      <dgm:t>
        <a:bodyPr/>
        <a:lstStyle/>
        <a:p>
          <a:endParaRPr lang="en-GB"/>
        </a:p>
      </dgm:t>
    </dgm:pt>
    <dgm:pt modelId="{41DA6BFE-4849-4E2C-8EDA-B926794452E5}">
      <dgm:prSet phldrT="[Text]" custT="1"/>
      <dgm:spPr>
        <a:solidFill>
          <a:schemeClr val="accent3">
            <a:lumMod val="20000"/>
            <a:lumOff val="80000"/>
          </a:schemeClr>
        </a:solidFill>
      </dgm:spPr>
      <dgm:t>
        <a:bodyPr/>
        <a:lstStyle/>
        <a:p>
          <a:r>
            <a:rPr lang="en-GB" sz="1200" dirty="0" smtClean="0">
              <a:solidFill>
                <a:schemeClr val="tx1"/>
              </a:solidFill>
            </a:rPr>
            <a:t>Impact of changing judgements on reserving results</a:t>
          </a:r>
          <a:endParaRPr lang="en-GB" sz="1200" dirty="0">
            <a:solidFill>
              <a:schemeClr val="tx1"/>
            </a:solidFill>
          </a:endParaRPr>
        </a:p>
      </dgm:t>
    </dgm:pt>
    <dgm:pt modelId="{0B374590-2D80-402C-A772-460D5054465B}" type="parTrans" cxnId="{EA756AAA-B0BA-4DB3-96A2-A8E4284117E3}">
      <dgm:prSet/>
      <dgm:spPr/>
      <dgm:t>
        <a:bodyPr/>
        <a:lstStyle/>
        <a:p>
          <a:endParaRPr lang="en-GB"/>
        </a:p>
      </dgm:t>
    </dgm:pt>
    <dgm:pt modelId="{42530D4F-B75B-4700-9E16-82284B1E92B4}" type="sibTrans" cxnId="{EA756AAA-B0BA-4DB3-96A2-A8E4284117E3}">
      <dgm:prSet/>
      <dgm:spPr/>
      <dgm:t>
        <a:bodyPr/>
        <a:lstStyle/>
        <a:p>
          <a:endParaRPr lang="en-GB"/>
        </a:p>
      </dgm:t>
    </dgm:pt>
    <dgm:pt modelId="{9A716A51-DE2E-4E88-8119-338EF339DB22}" type="pres">
      <dgm:prSet presAssocID="{69AA8013-3C41-4AA7-809E-FC01BF977092}" presName="Name0" presStyleCnt="0">
        <dgm:presLayoutVars>
          <dgm:chMax val="1"/>
          <dgm:chPref val="1"/>
          <dgm:dir/>
          <dgm:animOne val="branch"/>
          <dgm:animLvl val="lvl"/>
        </dgm:presLayoutVars>
      </dgm:prSet>
      <dgm:spPr/>
      <dgm:t>
        <a:bodyPr/>
        <a:lstStyle/>
        <a:p>
          <a:endParaRPr lang="en-GB"/>
        </a:p>
      </dgm:t>
    </dgm:pt>
    <dgm:pt modelId="{193A807B-507C-405F-86B4-55FDA7E5AFDD}" type="pres">
      <dgm:prSet presAssocID="{8180B9E5-9E05-44F0-834D-9038AFA29EA0}" presName="textCenter" presStyleLbl="node1" presStyleIdx="0" presStyleCnt="13" custScaleX="119857" custScaleY="122451"/>
      <dgm:spPr/>
      <dgm:t>
        <a:bodyPr/>
        <a:lstStyle/>
        <a:p>
          <a:endParaRPr lang="en-GB"/>
        </a:p>
      </dgm:t>
    </dgm:pt>
    <dgm:pt modelId="{6201CACB-D68D-4CEB-A519-5C21B9C4CC6F}" type="pres">
      <dgm:prSet presAssocID="{8180B9E5-9E05-44F0-834D-9038AFA29EA0}" presName="cycle_1" presStyleCnt="0"/>
      <dgm:spPr/>
      <dgm:t>
        <a:bodyPr/>
        <a:lstStyle/>
        <a:p>
          <a:endParaRPr lang="en-GB"/>
        </a:p>
      </dgm:t>
    </dgm:pt>
    <dgm:pt modelId="{49EF2C92-E1CF-441A-8123-EA02FC6CC772}" type="pres">
      <dgm:prSet presAssocID="{2EFB4A2D-99E5-4B8F-9A70-2C2AE92CD5CD}" presName="childCenter1" presStyleLbl="node1" presStyleIdx="1" presStyleCnt="13" custScaleX="178891" custScaleY="63804"/>
      <dgm:spPr/>
      <dgm:t>
        <a:bodyPr/>
        <a:lstStyle/>
        <a:p>
          <a:endParaRPr lang="en-GB"/>
        </a:p>
      </dgm:t>
    </dgm:pt>
    <dgm:pt modelId="{15200FB3-125B-4D13-AA54-8FDFAD289DA1}" type="pres">
      <dgm:prSet presAssocID="{2B34BE10-4351-4176-B4A7-084DB3E8E9AF}" presName="Name141" presStyleLbl="parChTrans1D3" presStyleIdx="0" presStyleCnt="6"/>
      <dgm:spPr/>
      <dgm:t>
        <a:bodyPr/>
        <a:lstStyle/>
        <a:p>
          <a:endParaRPr lang="en-GB"/>
        </a:p>
      </dgm:t>
    </dgm:pt>
    <dgm:pt modelId="{7713A267-BDAC-4F72-B2CC-85AC23AFEC33}" type="pres">
      <dgm:prSet presAssocID="{66A7CAE1-F724-40B5-936A-6848D5249F9C}" presName="text1" presStyleLbl="node1" presStyleIdx="2" presStyleCnt="13" custScaleX="427382" custScaleY="118856" custRadScaleRad="100022" custRadScaleInc="678">
        <dgm:presLayoutVars>
          <dgm:bulletEnabled val="1"/>
        </dgm:presLayoutVars>
      </dgm:prSet>
      <dgm:spPr/>
      <dgm:t>
        <a:bodyPr/>
        <a:lstStyle/>
        <a:p>
          <a:endParaRPr lang="en-GB"/>
        </a:p>
      </dgm:t>
    </dgm:pt>
    <dgm:pt modelId="{321143C9-25E6-4357-A1C4-6A921097791E}" type="pres">
      <dgm:prSet presAssocID="{7C235A4F-0D2F-4A4F-B994-E6DB9B6EBBE7}" presName="Name144" presStyleLbl="parChTrans1D2" presStyleIdx="0" presStyleCnt="6"/>
      <dgm:spPr/>
      <dgm:t>
        <a:bodyPr/>
        <a:lstStyle/>
        <a:p>
          <a:endParaRPr lang="en-GB"/>
        </a:p>
      </dgm:t>
    </dgm:pt>
    <dgm:pt modelId="{E0432FB9-D839-4C16-A41A-85FE2C76FC2D}" type="pres">
      <dgm:prSet presAssocID="{8180B9E5-9E05-44F0-834D-9038AFA29EA0}" presName="cycle_2" presStyleCnt="0"/>
      <dgm:spPr/>
      <dgm:t>
        <a:bodyPr/>
        <a:lstStyle/>
        <a:p>
          <a:endParaRPr lang="en-GB"/>
        </a:p>
      </dgm:t>
    </dgm:pt>
    <dgm:pt modelId="{18DDAC70-9797-4CCF-917F-95A7081912E4}" type="pres">
      <dgm:prSet presAssocID="{BF106A56-9941-414A-96C2-06684346E049}" presName="childCenter2" presStyleLbl="node1" presStyleIdx="3" presStyleCnt="13" custScaleX="153667" custScaleY="66391" custLinFactNeighborX="14557" custLinFactNeighborY="-4183"/>
      <dgm:spPr/>
      <dgm:t>
        <a:bodyPr/>
        <a:lstStyle/>
        <a:p>
          <a:endParaRPr lang="en-GB"/>
        </a:p>
      </dgm:t>
    </dgm:pt>
    <dgm:pt modelId="{2CF0A58E-EE1E-4C7C-BA26-3CE193D109EA}" type="pres">
      <dgm:prSet presAssocID="{24977717-8A69-4F54-B5E6-04C076A4EAA2}" presName="Name218" presStyleLbl="parChTrans1D3" presStyleIdx="1" presStyleCnt="6"/>
      <dgm:spPr/>
      <dgm:t>
        <a:bodyPr/>
        <a:lstStyle/>
        <a:p>
          <a:endParaRPr lang="en-GB"/>
        </a:p>
      </dgm:t>
    </dgm:pt>
    <dgm:pt modelId="{8C3B7FA0-ABBD-4C3C-921B-895519175BC9}" type="pres">
      <dgm:prSet presAssocID="{A0C5729E-A176-471F-8C61-86807E2E8865}" presName="text2" presStyleLbl="node1" presStyleIdx="4" presStyleCnt="13" custScaleX="213085" custScaleY="144517" custRadScaleRad="187997" custRadScaleInc="4198">
        <dgm:presLayoutVars>
          <dgm:bulletEnabled val="1"/>
        </dgm:presLayoutVars>
      </dgm:prSet>
      <dgm:spPr/>
      <dgm:t>
        <a:bodyPr/>
        <a:lstStyle/>
        <a:p>
          <a:endParaRPr lang="en-GB"/>
        </a:p>
      </dgm:t>
    </dgm:pt>
    <dgm:pt modelId="{A025D293-6DCC-4E5C-BC84-0389BAA8287A}" type="pres">
      <dgm:prSet presAssocID="{0F504764-43A7-4FF7-B6EF-BD6BC2DAE2F2}" presName="Name221" presStyleLbl="parChTrans1D2" presStyleIdx="1" presStyleCnt="6"/>
      <dgm:spPr/>
      <dgm:t>
        <a:bodyPr/>
        <a:lstStyle/>
        <a:p>
          <a:endParaRPr lang="en-GB"/>
        </a:p>
      </dgm:t>
    </dgm:pt>
    <dgm:pt modelId="{C227ADCE-7ECE-4F34-9462-5C563E95CAA4}" type="pres">
      <dgm:prSet presAssocID="{8180B9E5-9E05-44F0-834D-9038AFA29EA0}" presName="cycle_3" presStyleCnt="0"/>
      <dgm:spPr/>
      <dgm:t>
        <a:bodyPr/>
        <a:lstStyle/>
        <a:p>
          <a:endParaRPr lang="en-GB"/>
        </a:p>
      </dgm:t>
    </dgm:pt>
    <dgm:pt modelId="{EC083C7E-8749-4731-9410-903339D2FC42}" type="pres">
      <dgm:prSet presAssocID="{378E6D87-918F-4F67-BF56-D1A1A604A40C}" presName="childCenter3" presStyleLbl="node1" presStyleIdx="5" presStyleCnt="13" custScaleX="164600" custScaleY="65786" custLinFactNeighborX="18295" custLinFactNeighborY="1005"/>
      <dgm:spPr/>
      <dgm:t>
        <a:bodyPr/>
        <a:lstStyle/>
        <a:p>
          <a:endParaRPr lang="en-GB"/>
        </a:p>
      </dgm:t>
    </dgm:pt>
    <dgm:pt modelId="{650AE408-6A19-4216-A7F8-3E7437BC81EA}" type="pres">
      <dgm:prSet presAssocID="{B9641956-855E-43E1-A1C1-4D5DD5FC5BC0}" presName="Name285" presStyleLbl="parChTrans1D3" presStyleIdx="2" presStyleCnt="6"/>
      <dgm:spPr/>
      <dgm:t>
        <a:bodyPr/>
        <a:lstStyle/>
        <a:p>
          <a:endParaRPr lang="en-GB"/>
        </a:p>
      </dgm:t>
    </dgm:pt>
    <dgm:pt modelId="{70580DF9-181B-454E-90DC-E7D13F754FF5}" type="pres">
      <dgm:prSet presAssocID="{9894B4CA-C8E9-4739-94B3-3A5C6117A8F6}" presName="text3" presStyleLbl="node1" presStyleIdx="6" presStyleCnt="13" custScaleX="247481" custScaleY="126377" custRadScaleRad="204708" custRadScaleInc="-6764">
        <dgm:presLayoutVars>
          <dgm:bulletEnabled val="1"/>
        </dgm:presLayoutVars>
      </dgm:prSet>
      <dgm:spPr/>
      <dgm:t>
        <a:bodyPr/>
        <a:lstStyle/>
        <a:p>
          <a:endParaRPr lang="en-GB"/>
        </a:p>
      </dgm:t>
    </dgm:pt>
    <dgm:pt modelId="{180A4BB6-41E4-410C-93C3-002AFAE67C14}" type="pres">
      <dgm:prSet presAssocID="{1A2FF22B-9918-49D0-8D6E-582F7CFF45B9}" presName="Name288" presStyleLbl="parChTrans1D2" presStyleIdx="2" presStyleCnt="6"/>
      <dgm:spPr/>
      <dgm:t>
        <a:bodyPr/>
        <a:lstStyle/>
        <a:p>
          <a:endParaRPr lang="en-GB"/>
        </a:p>
      </dgm:t>
    </dgm:pt>
    <dgm:pt modelId="{EADC2A9A-BA64-4612-8899-DD68E0C921DC}" type="pres">
      <dgm:prSet presAssocID="{8180B9E5-9E05-44F0-834D-9038AFA29EA0}" presName="cycle_4" presStyleCnt="0"/>
      <dgm:spPr/>
      <dgm:t>
        <a:bodyPr/>
        <a:lstStyle/>
        <a:p>
          <a:endParaRPr lang="en-GB"/>
        </a:p>
      </dgm:t>
    </dgm:pt>
    <dgm:pt modelId="{5ED94964-6E5F-452D-9F0B-F498A31BD734}" type="pres">
      <dgm:prSet presAssocID="{111D7AE2-1115-47B1-A70B-F6D16FF81820}" presName="childCenter4" presStyleLbl="node1" presStyleIdx="7" presStyleCnt="13" custScaleX="158567" custScaleY="65660" custLinFactNeighborX="163" custLinFactNeighborY="1146"/>
      <dgm:spPr/>
      <dgm:t>
        <a:bodyPr/>
        <a:lstStyle/>
        <a:p>
          <a:endParaRPr lang="en-GB"/>
        </a:p>
      </dgm:t>
    </dgm:pt>
    <dgm:pt modelId="{C1FBAF80-DEAE-4278-B317-CEBE3465CE18}" type="pres">
      <dgm:prSet presAssocID="{7E7B8B2B-F540-40AA-B004-4CCFF3049046}" presName="Name342" presStyleLbl="parChTrans1D3" presStyleIdx="3" presStyleCnt="6"/>
      <dgm:spPr/>
      <dgm:t>
        <a:bodyPr/>
        <a:lstStyle/>
        <a:p>
          <a:endParaRPr lang="en-GB"/>
        </a:p>
      </dgm:t>
    </dgm:pt>
    <dgm:pt modelId="{D9CF1C1F-C7F8-4796-98ED-EFAD4D8A4B7F}" type="pres">
      <dgm:prSet presAssocID="{3119E13B-369A-4173-9CDC-59E77E3FB84A}" presName="text4" presStyleLbl="node1" presStyleIdx="8" presStyleCnt="13" custScaleX="407882" custScaleY="131596" custRadScaleRad="100029" custRadScaleInc="-678">
        <dgm:presLayoutVars>
          <dgm:bulletEnabled val="1"/>
        </dgm:presLayoutVars>
      </dgm:prSet>
      <dgm:spPr/>
      <dgm:t>
        <a:bodyPr/>
        <a:lstStyle/>
        <a:p>
          <a:endParaRPr lang="en-GB"/>
        </a:p>
      </dgm:t>
    </dgm:pt>
    <dgm:pt modelId="{C6DD269F-AB28-4FE5-988B-547E8F9BE9CB}" type="pres">
      <dgm:prSet presAssocID="{95918834-99D8-473D-938A-BAE219ECD7E2}" presName="Name345" presStyleLbl="parChTrans1D2" presStyleIdx="3" presStyleCnt="6"/>
      <dgm:spPr/>
      <dgm:t>
        <a:bodyPr/>
        <a:lstStyle/>
        <a:p>
          <a:endParaRPr lang="en-GB"/>
        </a:p>
      </dgm:t>
    </dgm:pt>
    <dgm:pt modelId="{0C1D0C17-BE86-4958-A12E-F92676B83CBA}" type="pres">
      <dgm:prSet presAssocID="{8180B9E5-9E05-44F0-834D-9038AFA29EA0}" presName="cycle_5" presStyleCnt="0"/>
      <dgm:spPr/>
      <dgm:t>
        <a:bodyPr/>
        <a:lstStyle/>
        <a:p>
          <a:endParaRPr lang="en-GB"/>
        </a:p>
      </dgm:t>
    </dgm:pt>
    <dgm:pt modelId="{2A3066B2-F7CA-4FFB-B580-D138BB71AACD}" type="pres">
      <dgm:prSet presAssocID="{4FF65FA5-AF49-4852-857D-A0D5C3AE412A}" presName="childCenter5" presStyleLbl="node1" presStyleIdx="9" presStyleCnt="13" custScaleX="180409" custScaleY="66973" custLinFactNeighborX="-22334" custLinFactNeighborY="1484"/>
      <dgm:spPr/>
      <dgm:t>
        <a:bodyPr/>
        <a:lstStyle/>
        <a:p>
          <a:endParaRPr lang="en-GB"/>
        </a:p>
      </dgm:t>
    </dgm:pt>
    <dgm:pt modelId="{D5251AF6-A3DE-4B22-9AC2-C70971EF00C1}" type="pres">
      <dgm:prSet presAssocID="{0B374590-2D80-402C-A772-460D5054465B}" presName="Name389" presStyleLbl="parChTrans1D3" presStyleIdx="4" presStyleCnt="6"/>
      <dgm:spPr/>
      <dgm:t>
        <a:bodyPr/>
        <a:lstStyle/>
        <a:p>
          <a:endParaRPr lang="en-GB"/>
        </a:p>
      </dgm:t>
    </dgm:pt>
    <dgm:pt modelId="{0F0C555C-84B0-467F-BC34-324F60F60590}" type="pres">
      <dgm:prSet presAssocID="{41DA6BFE-4849-4E2C-8EDA-B926794452E5}" presName="text5" presStyleLbl="node1" presStyleIdx="10" presStyleCnt="13" custScaleX="254783" custScaleY="135254" custRadScaleRad="228695" custRadScaleInc="10170">
        <dgm:presLayoutVars>
          <dgm:bulletEnabled val="1"/>
        </dgm:presLayoutVars>
      </dgm:prSet>
      <dgm:spPr/>
      <dgm:t>
        <a:bodyPr/>
        <a:lstStyle/>
        <a:p>
          <a:endParaRPr lang="en-GB"/>
        </a:p>
      </dgm:t>
    </dgm:pt>
    <dgm:pt modelId="{CCFA94BA-512B-4928-A31A-381E7761A18F}" type="pres">
      <dgm:prSet presAssocID="{FD822AB9-F32C-4156-B335-C71A959BFDE2}" presName="Name392" presStyleLbl="parChTrans1D2" presStyleIdx="4" presStyleCnt="6"/>
      <dgm:spPr/>
      <dgm:t>
        <a:bodyPr/>
        <a:lstStyle/>
        <a:p>
          <a:endParaRPr lang="en-GB"/>
        </a:p>
      </dgm:t>
    </dgm:pt>
    <dgm:pt modelId="{4AE0CAC5-5238-47EC-9788-A8D0E9CEA451}" type="pres">
      <dgm:prSet presAssocID="{8180B9E5-9E05-44F0-834D-9038AFA29EA0}" presName="cycle_6" presStyleCnt="0"/>
      <dgm:spPr/>
      <dgm:t>
        <a:bodyPr/>
        <a:lstStyle/>
        <a:p>
          <a:endParaRPr lang="en-GB"/>
        </a:p>
      </dgm:t>
    </dgm:pt>
    <dgm:pt modelId="{D77A232B-0587-46EF-A0E1-30A011C704FB}" type="pres">
      <dgm:prSet presAssocID="{78E3777C-4856-46B6-AA62-FE6C0FFE5CE2}" presName="childCenter6" presStyleLbl="node1" presStyleIdx="11" presStyleCnt="13" custScaleX="186667" custScaleY="62700" custLinFactNeighborX="-23854" custLinFactNeighborY="-109"/>
      <dgm:spPr/>
      <dgm:t>
        <a:bodyPr/>
        <a:lstStyle/>
        <a:p>
          <a:endParaRPr lang="en-GB"/>
        </a:p>
      </dgm:t>
    </dgm:pt>
    <dgm:pt modelId="{2CCD30BF-11ED-48BD-9D0C-4802303708FE}" type="pres">
      <dgm:prSet presAssocID="{D01E9E47-BB99-43EB-A708-A23FE76CD11C}" presName="Name426" presStyleLbl="parChTrans1D3" presStyleIdx="5" presStyleCnt="6"/>
      <dgm:spPr/>
      <dgm:t>
        <a:bodyPr/>
        <a:lstStyle/>
        <a:p>
          <a:endParaRPr lang="en-GB"/>
        </a:p>
      </dgm:t>
    </dgm:pt>
    <dgm:pt modelId="{3CE87FAD-AFCB-4A4F-94C0-C227CB22D43E}" type="pres">
      <dgm:prSet presAssocID="{9A5CDEED-9B84-4010-9558-855B9B923E94}" presName="text6" presStyleLbl="node1" presStyleIdx="12" presStyleCnt="13" custScaleX="260193" custScaleY="71110" custRadScaleRad="222118" custRadScaleInc="-8113">
        <dgm:presLayoutVars>
          <dgm:bulletEnabled val="1"/>
        </dgm:presLayoutVars>
      </dgm:prSet>
      <dgm:spPr/>
      <dgm:t>
        <a:bodyPr/>
        <a:lstStyle/>
        <a:p>
          <a:endParaRPr lang="en-GB"/>
        </a:p>
      </dgm:t>
    </dgm:pt>
    <dgm:pt modelId="{AC2B4502-F527-44FC-91BD-2F0298215938}" type="pres">
      <dgm:prSet presAssocID="{218A7B1B-464D-4BD3-80F4-AA71C600444D}" presName="Name429" presStyleLbl="parChTrans1D2" presStyleIdx="5" presStyleCnt="6"/>
      <dgm:spPr/>
      <dgm:t>
        <a:bodyPr/>
        <a:lstStyle/>
        <a:p>
          <a:endParaRPr lang="en-GB"/>
        </a:p>
      </dgm:t>
    </dgm:pt>
  </dgm:ptLst>
  <dgm:cxnLst>
    <dgm:cxn modelId="{5276FA12-15DE-42AD-B749-1CD6700BB713}" type="presOf" srcId="{A0C5729E-A176-471F-8C61-86807E2E8865}" destId="{8C3B7FA0-ABBD-4C3C-921B-895519175BC9}" srcOrd="0" destOrd="0" presId="urn:microsoft.com/office/officeart/2008/layout/RadialCluster"/>
    <dgm:cxn modelId="{1AF35D93-A4E5-4955-9592-03F5875DA975}" type="presOf" srcId="{78E3777C-4856-46B6-AA62-FE6C0FFE5CE2}" destId="{D77A232B-0587-46EF-A0E1-30A011C704FB}" srcOrd="0" destOrd="0" presId="urn:microsoft.com/office/officeart/2008/layout/RadialCluster"/>
    <dgm:cxn modelId="{A1EE7AD3-AA81-4E46-93DE-95DA0156A4A7}" type="presOf" srcId="{95918834-99D8-473D-938A-BAE219ECD7E2}" destId="{C6DD269F-AB28-4FE5-988B-547E8F9BE9CB}" srcOrd="0" destOrd="0" presId="urn:microsoft.com/office/officeart/2008/layout/RadialCluster"/>
    <dgm:cxn modelId="{5C1AB866-075A-4BDA-B103-9BD270AE37F8}" srcId="{8180B9E5-9E05-44F0-834D-9038AFA29EA0}" destId="{BF106A56-9941-414A-96C2-06684346E049}" srcOrd="1" destOrd="0" parTransId="{0F504764-43A7-4FF7-B6EF-BD6BC2DAE2F2}" sibTransId="{FD61610E-3112-4FBD-9774-41317FA6E068}"/>
    <dgm:cxn modelId="{805FD977-0219-49BE-9A66-898F890AA0E5}" type="presOf" srcId="{24977717-8A69-4F54-B5E6-04C076A4EAA2}" destId="{2CF0A58E-EE1E-4C7C-BA26-3CE193D109EA}" srcOrd="0" destOrd="0" presId="urn:microsoft.com/office/officeart/2008/layout/RadialCluster"/>
    <dgm:cxn modelId="{31ACD8E6-56E8-4529-BB41-82C2788031F0}" srcId="{78E3777C-4856-46B6-AA62-FE6C0FFE5CE2}" destId="{9A5CDEED-9B84-4010-9558-855B9B923E94}" srcOrd="0" destOrd="0" parTransId="{D01E9E47-BB99-43EB-A708-A23FE76CD11C}" sibTransId="{309AEBD0-28EA-4353-BD54-31760BB73FF0}"/>
    <dgm:cxn modelId="{3347867A-95B4-4332-8BC8-8FDF3B3F5687}" srcId="{2EFB4A2D-99E5-4B8F-9A70-2C2AE92CD5CD}" destId="{66A7CAE1-F724-40B5-936A-6848D5249F9C}" srcOrd="0" destOrd="0" parTransId="{2B34BE10-4351-4176-B4A7-084DB3E8E9AF}" sibTransId="{931EDF84-F823-43F5-AEF0-13EFBBD16DDC}"/>
    <dgm:cxn modelId="{2404851B-4B88-43EC-8CAF-50324FC1CCF2}" type="presOf" srcId="{BF106A56-9941-414A-96C2-06684346E049}" destId="{18DDAC70-9797-4CCF-917F-95A7081912E4}" srcOrd="0" destOrd="0" presId="urn:microsoft.com/office/officeart/2008/layout/RadialCluster"/>
    <dgm:cxn modelId="{967E1866-8F61-45F4-B0CF-0B1EE9DC8F43}" type="presOf" srcId="{2EFB4A2D-99E5-4B8F-9A70-2C2AE92CD5CD}" destId="{49EF2C92-E1CF-441A-8123-EA02FC6CC772}" srcOrd="0" destOrd="0" presId="urn:microsoft.com/office/officeart/2008/layout/RadialCluster"/>
    <dgm:cxn modelId="{02E8820F-BF48-4F41-8050-C8F01EBF2E64}" type="presOf" srcId="{D01E9E47-BB99-43EB-A708-A23FE76CD11C}" destId="{2CCD30BF-11ED-48BD-9D0C-4802303708FE}" srcOrd="0" destOrd="0" presId="urn:microsoft.com/office/officeart/2008/layout/RadialCluster"/>
    <dgm:cxn modelId="{E48A0B23-F81E-4524-88A5-AE5244A3B48E}" type="presOf" srcId="{FD822AB9-F32C-4156-B335-C71A959BFDE2}" destId="{CCFA94BA-512B-4928-A31A-381E7761A18F}" srcOrd="0" destOrd="0" presId="urn:microsoft.com/office/officeart/2008/layout/RadialCluster"/>
    <dgm:cxn modelId="{FB1E5200-B653-472A-9708-D6C980F46168}" srcId="{8180B9E5-9E05-44F0-834D-9038AFA29EA0}" destId="{2EFB4A2D-99E5-4B8F-9A70-2C2AE92CD5CD}" srcOrd="0" destOrd="0" parTransId="{7C235A4F-0D2F-4A4F-B994-E6DB9B6EBBE7}" sibTransId="{434F38EA-6158-4D0B-8438-31B90AFF05DD}"/>
    <dgm:cxn modelId="{4BE66608-A9A5-4203-924D-480EB1950F6E}" srcId="{8180B9E5-9E05-44F0-834D-9038AFA29EA0}" destId="{378E6D87-918F-4F67-BF56-D1A1A604A40C}" srcOrd="2" destOrd="0" parTransId="{1A2FF22B-9918-49D0-8D6E-582F7CFF45B9}" sibTransId="{19D15FF2-09C7-429C-B7C5-A22B83F001E3}"/>
    <dgm:cxn modelId="{D01F139F-D186-4B8B-A6EB-2348A41EA588}" type="presOf" srcId="{111D7AE2-1115-47B1-A70B-F6D16FF81820}" destId="{5ED94964-6E5F-452D-9F0B-F498A31BD734}" srcOrd="0" destOrd="0" presId="urn:microsoft.com/office/officeart/2008/layout/RadialCluster"/>
    <dgm:cxn modelId="{F909AC53-97DE-49A4-8656-2E5E249FACF1}" type="presOf" srcId="{41DA6BFE-4849-4E2C-8EDA-B926794452E5}" destId="{0F0C555C-84B0-467F-BC34-324F60F60590}" srcOrd="0" destOrd="0" presId="urn:microsoft.com/office/officeart/2008/layout/RadialCluster"/>
    <dgm:cxn modelId="{56ACB06B-8CAC-4C6D-99DB-AA9663BF6EB4}" type="presOf" srcId="{69AA8013-3C41-4AA7-809E-FC01BF977092}" destId="{9A716A51-DE2E-4E88-8119-338EF339DB22}" srcOrd="0" destOrd="0" presId="urn:microsoft.com/office/officeart/2008/layout/RadialCluster"/>
    <dgm:cxn modelId="{EFBACB52-B86A-495C-A14D-E31D1C3F9CC8}" type="presOf" srcId="{9A5CDEED-9B84-4010-9558-855B9B923E94}" destId="{3CE87FAD-AFCB-4A4F-94C0-C227CB22D43E}" srcOrd="0" destOrd="0" presId="urn:microsoft.com/office/officeart/2008/layout/RadialCluster"/>
    <dgm:cxn modelId="{D1D39EB7-38A1-47A6-8C42-B9C82FBE0D8B}" type="presOf" srcId="{218A7B1B-464D-4BD3-80F4-AA71C600444D}" destId="{AC2B4502-F527-44FC-91BD-2F0298215938}" srcOrd="0" destOrd="0" presId="urn:microsoft.com/office/officeart/2008/layout/RadialCluster"/>
    <dgm:cxn modelId="{D39A9EAA-7ADF-4D24-BCA9-193CFFADC9BE}" type="presOf" srcId="{4FF65FA5-AF49-4852-857D-A0D5C3AE412A}" destId="{2A3066B2-F7CA-4FFB-B580-D138BB71AACD}" srcOrd="0" destOrd="0" presId="urn:microsoft.com/office/officeart/2008/layout/RadialCluster"/>
    <dgm:cxn modelId="{5A9C468A-DCED-4F75-8E76-866D282F2D8E}" type="presOf" srcId="{7C235A4F-0D2F-4A4F-B994-E6DB9B6EBBE7}" destId="{321143C9-25E6-4357-A1C4-6A921097791E}" srcOrd="0" destOrd="0" presId="urn:microsoft.com/office/officeart/2008/layout/RadialCluster"/>
    <dgm:cxn modelId="{02D2E8C2-ED67-4266-8D3E-B85B67FB80C3}" srcId="{378E6D87-918F-4F67-BF56-D1A1A604A40C}" destId="{9894B4CA-C8E9-4739-94B3-3A5C6117A8F6}" srcOrd="0" destOrd="0" parTransId="{B9641956-855E-43E1-A1C1-4D5DD5FC5BC0}" sibTransId="{7CDBBC94-A751-4301-AD8C-6448F5FFF396}"/>
    <dgm:cxn modelId="{F32FDCE7-71DA-4B29-A8BB-B0BC5B2BD91A}" type="presOf" srcId="{9894B4CA-C8E9-4739-94B3-3A5C6117A8F6}" destId="{70580DF9-181B-454E-90DC-E7D13F754FF5}" srcOrd="0" destOrd="0" presId="urn:microsoft.com/office/officeart/2008/layout/RadialCluster"/>
    <dgm:cxn modelId="{47B66C75-8287-4714-9EB9-2DD9C929A385}" srcId="{111D7AE2-1115-47B1-A70B-F6D16FF81820}" destId="{3119E13B-369A-4173-9CDC-59E77E3FB84A}" srcOrd="0" destOrd="0" parTransId="{7E7B8B2B-F540-40AA-B004-4CCFF3049046}" sibTransId="{0C1B56F0-C375-41A1-9FE0-278157CFF03B}"/>
    <dgm:cxn modelId="{C97B35BB-EF4A-4ED9-9901-58ECE93BB528}" type="presOf" srcId="{8180B9E5-9E05-44F0-834D-9038AFA29EA0}" destId="{193A807B-507C-405F-86B4-55FDA7E5AFDD}" srcOrd="0" destOrd="0" presId="urn:microsoft.com/office/officeart/2008/layout/RadialCluster"/>
    <dgm:cxn modelId="{34C53A80-3BD0-490D-B8EA-E40DD939AF87}" srcId="{8180B9E5-9E05-44F0-834D-9038AFA29EA0}" destId="{78E3777C-4856-46B6-AA62-FE6C0FFE5CE2}" srcOrd="5" destOrd="0" parTransId="{218A7B1B-464D-4BD3-80F4-AA71C600444D}" sibTransId="{F3191E0A-0F61-4173-B480-5CCDD2BE69A1}"/>
    <dgm:cxn modelId="{5CE84F89-1512-480C-B008-2E879982102F}" type="presOf" srcId="{3119E13B-369A-4173-9CDC-59E77E3FB84A}" destId="{D9CF1C1F-C7F8-4796-98ED-EFAD4D8A4B7F}" srcOrd="0" destOrd="0" presId="urn:microsoft.com/office/officeart/2008/layout/RadialCluster"/>
    <dgm:cxn modelId="{FD1D5C8F-DA45-4D9D-AAD4-F42161ED6E31}" type="presOf" srcId="{378E6D87-918F-4F67-BF56-D1A1A604A40C}" destId="{EC083C7E-8749-4731-9410-903339D2FC42}" srcOrd="0" destOrd="0" presId="urn:microsoft.com/office/officeart/2008/layout/RadialCluster"/>
    <dgm:cxn modelId="{A099FE8A-7F73-418A-AD03-8ABFC97DBC78}" type="presOf" srcId="{2B34BE10-4351-4176-B4A7-084DB3E8E9AF}" destId="{15200FB3-125B-4D13-AA54-8FDFAD289DA1}" srcOrd="0" destOrd="0" presId="urn:microsoft.com/office/officeart/2008/layout/RadialCluster"/>
    <dgm:cxn modelId="{3607AE1E-420A-40ED-A536-D7EC1615E515}" type="presOf" srcId="{7E7B8B2B-F540-40AA-B004-4CCFF3049046}" destId="{C1FBAF80-DEAE-4278-B317-CEBE3465CE18}" srcOrd="0" destOrd="0" presId="urn:microsoft.com/office/officeart/2008/layout/RadialCluster"/>
    <dgm:cxn modelId="{8B39516A-63E7-472E-B8C1-85E928BA38F7}" type="presOf" srcId="{0F504764-43A7-4FF7-B6EF-BD6BC2DAE2F2}" destId="{A025D293-6DCC-4E5C-BC84-0389BAA8287A}" srcOrd="0" destOrd="0" presId="urn:microsoft.com/office/officeart/2008/layout/RadialCluster"/>
    <dgm:cxn modelId="{EA4B5327-6F22-444A-B2C5-851B17D765C9}" type="presOf" srcId="{0B374590-2D80-402C-A772-460D5054465B}" destId="{D5251AF6-A3DE-4B22-9AC2-C70971EF00C1}" srcOrd="0" destOrd="0" presId="urn:microsoft.com/office/officeart/2008/layout/RadialCluster"/>
    <dgm:cxn modelId="{6DA67255-5370-44A2-B652-AD1A8132140D}" srcId="{69AA8013-3C41-4AA7-809E-FC01BF977092}" destId="{8180B9E5-9E05-44F0-834D-9038AFA29EA0}" srcOrd="0" destOrd="0" parTransId="{226119E1-054D-45C8-8498-38F8066B1C2F}" sibTransId="{F405DEE1-B272-4542-892F-1D79EFEDFC7C}"/>
    <dgm:cxn modelId="{201D9D0D-EEAE-4E69-9F17-937F85B32032}" srcId="{8180B9E5-9E05-44F0-834D-9038AFA29EA0}" destId="{111D7AE2-1115-47B1-A70B-F6D16FF81820}" srcOrd="3" destOrd="0" parTransId="{95918834-99D8-473D-938A-BAE219ECD7E2}" sibTransId="{CFBE1E8E-BE4C-4610-B9FE-755C956FFCCC}"/>
    <dgm:cxn modelId="{E8C37C9E-56D8-440D-B07A-73BEF3562745}" type="presOf" srcId="{B9641956-855E-43E1-A1C1-4D5DD5FC5BC0}" destId="{650AE408-6A19-4216-A7F8-3E7437BC81EA}" srcOrd="0" destOrd="0" presId="urn:microsoft.com/office/officeart/2008/layout/RadialCluster"/>
    <dgm:cxn modelId="{EA756AAA-B0BA-4DB3-96A2-A8E4284117E3}" srcId="{4FF65FA5-AF49-4852-857D-A0D5C3AE412A}" destId="{41DA6BFE-4849-4E2C-8EDA-B926794452E5}" srcOrd="0" destOrd="0" parTransId="{0B374590-2D80-402C-A772-460D5054465B}" sibTransId="{42530D4F-B75B-4700-9E16-82284B1E92B4}"/>
    <dgm:cxn modelId="{3F8199DB-87A2-4958-8F6E-907A9B4878C8}" type="presOf" srcId="{66A7CAE1-F724-40B5-936A-6848D5249F9C}" destId="{7713A267-BDAC-4F72-B2CC-85AC23AFEC33}" srcOrd="0" destOrd="0" presId="urn:microsoft.com/office/officeart/2008/layout/RadialCluster"/>
    <dgm:cxn modelId="{37357A09-BF29-4FC4-8919-71C829A74E15}" type="presOf" srcId="{1A2FF22B-9918-49D0-8D6E-582F7CFF45B9}" destId="{180A4BB6-41E4-410C-93C3-002AFAE67C14}" srcOrd="0" destOrd="0" presId="urn:microsoft.com/office/officeart/2008/layout/RadialCluster"/>
    <dgm:cxn modelId="{B9C03CE5-18E5-4A95-9737-000BFD394836}" srcId="{8180B9E5-9E05-44F0-834D-9038AFA29EA0}" destId="{4FF65FA5-AF49-4852-857D-A0D5C3AE412A}" srcOrd="4" destOrd="0" parTransId="{FD822AB9-F32C-4156-B335-C71A959BFDE2}" sibTransId="{C47016F0-C132-4720-A4C5-4970B0E667EF}"/>
    <dgm:cxn modelId="{88538DE2-291C-4271-92B8-71437E0AAECD}" srcId="{BF106A56-9941-414A-96C2-06684346E049}" destId="{A0C5729E-A176-471F-8C61-86807E2E8865}" srcOrd="0" destOrd="0" parTransId="{24977717-8A69-4F54-B5E6-04C076A4EAA2}" sibTransId="{5B01C660-AF95-4AC9-9077-A8E571224926}"/>
    <dgm:cxn modelId="{58AA163A-0A09-4EC1-9865-61C6A2B6BBF2}" type="presParOf" srcId="{9A716A51-DE2E-4E88-8119-338EF339DB22}" destId="{193A807B-507C-405F-86B4-55FDA7E5AFDD}" srcOrd="0" destOrd="0" presId="urn:microsoft.com/office/officeart/2008/layout/RadialCluster"/>
    <dgm:cxn modelId="{4A071CAC-B761-43DF-951E-317A2E810FC2}" type="presParOf" srcId="{9A716A51-DE2E-4E88-8119-338EF339DB22}" destId="{6201CACB-D68D-4CEB-A519-5C21B9C4CC6F}" srcOrd="1" destOrd="0" presId="urn:microsoft.com/office/officeart/2008/layout/RadialCluster"/>
    <dgm:cxn modelId="{896B7124-E5C6-48DD-9AB3-93D4EF439846}" type="presParOf" srcId="{6201CACB-D68D-4CEB-A519-5C21B9C4CC6F}" destId="{49EF2C92-E1CF-441A-8123-EA02FC6CC772}" srcOrd="0" destOrd="0" presId="urn:microsoft.com/office/officeart/2008/layout/RadialCluster"/>
    <dgm:cxn modelId="{C65256CD-683B-4CE9-86FD-99FE6E7B428B}" type="presParOf" srcId="{6201CACB-D68D-4CEB-A519-5C21B9C4CC6F}" destId="{15200FB3-125B-4D13-AA54-8FDFAD289DA1}" srcOrd="1" destOrd="0" presId="urn:microsoft.com/office/officeart/2008/layout/RadialCluster"/>
    <dgm:cxn modelId="{57193B55-2426-4BA7-9388-61A50CFC663B}" type="presParOf" srcId="{6201CACB-D68D-4CEB-A519-5C21B9C4CC6F}" destId="{7713A267-BDAC-4F72-B2CC-85AC23AFEC33}" srcOrd="2" destOrd="0" presId="urn:microsoft.com/office/officeart/2008/layout/RadialCluster"/>
    <dgm:cxn modelId="{11E0D523-9FDE-471C-84A8-7C03D47A3EDA}" type="presParOf" srcId="{9A716A51-DE2E-4E88-8119-338EF339DB22}" destId="{321143C9-25E6-4357-A1C4-6A921097791E}" srcOrd="2" destOrd="0" presId="urn:microsoft.com/office/officeart/2008/layout/RadialCluster"/>
    <dgm:cxn modelId="{C9A3B2CE-88E2-4BB1-BCA6-5FD2596345E3}" type="presParOf" srcId="{9A716A51-DE2E-4E88-8119-338EF339DB22}" destId="{E0432FB9-D839-4C16-A41A-85FE2C76FC2D}" srcOrd="3" destOrd="0" presId="urn:microsoft.com/office/officeart/2008/layout/RadialCluster"/>
    <dgm:cxn modelId="{EB0D5D9C-E49A-4557-BA34-B1ACBED5FFD3}" type="presParOf" srcId="{E0432FB9-D839-4C16-A41A-85FE2C76FC2D}" destId="{18DDAC70-9797-4CCF-917F-95A7081912E4}" srcOrd="0" destOrd="0" presId="urn:microsoft.com/office/officeart/2008/layout/RadialCluster"/>
    <dgm:cxn modelId="{983C9EB0-A838-458E-8F30-4683B26B2E25}" type="presParOf" srcId="{E0432FB9-D839-4C16-A41A-85FE2C76FC2D}" destId="{2CF0A58E-EE1E-4C7C-BA26-3CE193D109EA}" srcOrd="1" destOrd="0" presId="urn:microsoft.com/office/officeart/2008/layout/RadialCluster"/>
    <dgm:cxn modelId="{FF6F3194-1813-4495-8A89-D356D6901D83}" type="presParOf" srcId="{E0432FB9-D839-4C16-A41A-85FE2C76FC2D}" destId="{8C3B7FA0-ABBD-4C3C-921B-895519175BC9}" srcOrd="2" destOrd="0" presId="urn:microsoft.com/office/officeart/2008/layout/RadialCluster"/>
    <dgm:cxn modelId="{7FF82C28-28A8-41D1-9032-5297860B2B71}" type="presParOf" srcId="{9A716A51-DE2E-4E88-8119-338EF339DB22}" destId="{A025D293-6DCC-4E5C-BC84-0389BAA8287A}" srcOrd="4" destOrd="0" presId="urn:microsoft.com/office/officeart/2008/layout/RadialCluster"/>
    <dgm:cxn modelId="{4C155C16-52CA-4DA0-A0D4-448AC1528359}" type="presParOf" srcId="{9A716A51-DE2E-4E88-8119-338EF339DB22}" destId="{C227ADCE-7ECE-4F34-9462-5C563E95CAA4}" srcOrd="5" destOrd="0" presId="urn:microsoft.com/office/officeart/2008/layout/RadialCluster"/>
    <dgm:cxn modelId="{C55570CC-42D3-423E-AC92-FAE19215C98E}" type="presParOf" srcId="{C227ADCE-7ECE-4F34-9462-5C563E95CAA4}" destId="{EC083C7E-8749-4731-9410-903339D2FC42}" srcOrd="0" destOrd="0" presId="urn:microsoft.com/office/officeart/2008/layout/RadialCluster"/>
    <dgm:cxn modelId="{BB2A8AFA-A50B-404A-B9F4-8AD134C8843D}" type="presParOf" srcId="{C227ADCE-7ECE-4F34-9462-5C563E95CAA4}" destId="{650AE408-6A19-4216-A7F8-3E7437BC81EA}" srcOrd="1" destOrd="0" presId="urn:microsoft.com/office/officeart/2008/layout/RadialCluster"/>
    <dgm:cxn modelId="{553D7638-3225-481E-887B-F9C07F781E8B}" type="presParOf" srcId="{C227ADCE-7ECE-4F34-9462-5C563E95CAA4}" destId="{70580DF9-181B-454E-90DC-E7D13F754FF5}" srcOrd="2" destOrd="0" presId="urn:microsoft.com/office/officeart/2008/layout/RadialCluster"/>
    <dgm:cxn modelId="{D330965D-3B72-4A11-9BA6-5A71BC1CA031}" type="presParOf" srcId="{9A716A51-DE2E-4E88-8119-338EF339DB22}" destId="{180A4BB6-41E4-410C-93C3-002AFAE67C14}" srcOrd="6" destOrd="0" presId="urn:microsoft.com/office/officeart/2008/layout/RadialCluster"/>
    <dgm:cxn modelId="{1EA36E31-D5CE-4114-9DD4-0B87BADBD4F1}" type="presParOf" srcId="{9A716A51-DE2E-4E88-8119-338EF339DB22}" destId="{EADC2A9A-BA64-4612-8899-DD68E0C921DC}" srcOrd="7" destOrd="0" presId="urn:microsoft.com/office/officeart/2008/layout/RadialCluster"/>
    <dgm:cxn modelId="{7043CB12-254B-4F80-93FC-DB34C21B9C68}" type="presParOf" srcId="{EADC2A9A-BA64-4612-8899-DD68E0C921DC}" destId="{5ED94964-6E5F-452D-9F0B-F498A31BD734}" srcOrd="0" destOrd="0" presId="urn:microsoft.com/office/officeart/2008/layout/RadialCluster"/>
    <dgm:cxn modelId="{D9221427-99F9-4608-8438-32CE6EEA6E45}" type="presParOf" srcId="{EADC2A9A-BA64-4612-8899-DD68E0C921DC}" destId="{C1FBAF80-DEAE-4278-B317-CEBE3465CE18}" srcOrd="1" destOrd="0" presId="urn:microsoft.com/office/officeart/2008/layout/RadialCluster"/>
    <dgm:cxn modelId="{455D8E02-0B62-40B7-A65F-820427647BC4}" type="presParOf" srcId="{EADC2A9A-BA64-4612-8899-DD68E0C921DC}" destId="{D9CF1C1F-C7F8-4796-98ED-EFAD4D8A4B7F}" srcOrd="2" destOrd="0" presId="urn:microsoft.com/office/officeart/2008/layout/RadialCluster"/>
    <dgm:cxn modelId="{8C5FF046-8258-4A72-A07E-FDE4B42D273D}" type="presParOf" srcId="{9A716A51-DE2E-4E88-8119-338EF339DB22}" destId="{C6DD269F-AB28-4FE5-988B-547E8F9BE9CB}" srcOrd="8" destOrd="0" presId="urn:microsoft.com/office/officeart/2008/layout/RadialCluster"/>
    <dgm:cxn modelId="{788FACC4-38D9-4B44-96AF-E698FDD4E9CA}" type="presParOf" srcId="{9A716A51-DE2E-4E88-8119-338EF339DB22}" destId="{0C1D0C17-BE86-4958-A12E-F92676B83CBA}" srcOrd="9" destOrd="0" presId="urn:microsoft.com/office/officeart/2008/layout/RadialCluster"/>
    <dgm:cxn modelId="{BE9FC8FA-8B65-46E6-9BDE-A94FCE9F6544}" type="presParOf" srcId="{0C1D0C17-BE86-4958-A12E-F92676B83CBA}" destId="{2A3066B2-F7CA-4FFB-B580-D138BB71AACD}" srcOrd="0" destOrd="0" presId="urn:microsoft.com/office/officeart/2008/layout/RadialCluster"/>
    <dgm:cxn modelId="{E600F466-1B0E-47F8-949C-75BC329046C5}" type="presParOf" srcId="{0C1D0C17-BE86-4958-A12E-F92676B83CBA}" destId="{D5251AF6-A3DE-4B22-9AC2-C70971EF00C1}" srcOrd="1" destOrd="0" presId="urn:microsoft.com/office/officeart/2008/layout/RadialCluster"/>
    <dgm:cxn modelId="{7AD12DD3-75E8-402E-ABA4-3A979C7B453D}" type="presParOf" srcId="{0C1D0C17-BE86-4958-A12E-F92676B83CBA}" destId="{0F0C555C-84B0-467F-BC34-324F60F60590}" srcOrd="2" destOrd="0" presId="urn:microsoft.com/office/officeart/2008/layout/RadialCluster"/>
    <dgm:cxn modelId="{BF68CBDC-FA6D-40B3-95A1-998DE5036782}" type="presParOf" srcId="{9A716A51-DE2E-4E88-8119-338EF339DB22}" destId="{CCFA94BA-512B-4928-A31A-381E7761A18F}" srcOrd="10" destOrd="0" presId="urn:microsoft.com/office/officeart/2008/layout/RadialCluster"/>
    <dgm:cxn modelId="{213BC4CB-DEF5-454D-B950-4F00C0951A26}" type="presParOf" srcId="{9A716A51-DE2E-4E88-8119-338EF339DB22}" destId="{4AE0CAC5-5238-47EC-9788-A8D0E9CEA451}" srcOrd="11" destOrd="0" presId="urn:microsoft.com/office/officeart/2008/layout/RadialCluster"/>
    <dgm:cxn modelId="{6AB23CFE-647C-4BEB-94BE-756C0D70296E}" type="presParOf" srcId="{4AE0CAC5-5238-47EC-9788-A8D0E9CEA451}" destId="{D77A232B-0587-46EF-A0E1-30A011C704FB}" srcOrd="0" destOrd="0" presId="urn:microsoft.com/office/officeart/2008/layout/RadialCluster"/>
    <dgm:cxn modelId="{F2A11BDA-FACA-4550-9FEA-3D115D7656E6}" type="presParOf" srcId="{4AE0CAC5-5238-47EC-9788-A8D0E9CEA451}" destId="{2CCD30BF-11ED-48BD-9D0C-4802303708FE}" srcOrd="1" destOrd="0" presId="urn:microsoft.com/office/officeart/2008/layout/RadialCluster"/>
    <dgm:cxn modelId="{DF312444-B075-4A24-9125-9EEFD881CF8B}" type="presParOf" srcId="{4AE0CAC5-5238-47EC-9788-A8D0E9CEA451}" destId="{3CE87FAD-AFCB-4A4F-94C0-C227CB22D43E}" srcOrd="2" destOrd="0" presId="urn:microsoft.com/office/officeart/2008/layout/RadialCluster"/>
    <dgm:cxn modelId="{B6F7F638-1E22-45B2-8ABE-A651A327A48F}" type="presParOf" srcId="{9A716A51-DE2E-4E88-8119-338EF339DB22}" destId="{AC2B4502-F527-44FC-91BD-2F0298215938}" srcOrd="12"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234543-9803-4F9E-B2FF-76DDE022B5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253448BD-F7BB-4820-BD32-0B1C2CCD06A9}">
      <dgm:prSet phldrT="[Text]"/>
      <dgm:spPr/>
      <dgm:t>
        <a:bodyPr/>
        <a:lstStyle/>
        <a:p>
          <a:r>
            <a:rPr lang="en-GB" b="1" dirty="0" smtClean="0"/>
            <a:t>Framework</a:t>
          </a:r>
          <a:endParaRPr lang="en-GB" dirty="0"/>
        </a:p>
      </dgm:t>
    </dgm:pt>
    <dgm:pt modelId="{1E802F59-649D-4F6D-8732-2622345BECFA}" type="parTrans" cxnId="{654EB53C-45E4-4602-A722-0195599D7EB3}">
      <dgm:prSet/>
      <dgm:spPr/>
      <dgm:t>
        <a:bodyPr/>
        <a:lstStyle/>
        <a:p>
          <a:endParaRPr lang="en-GB"/>
        </a:p>
      </dgm:t>
    </dgm:pt>
    <dgm:pt modelId="{E71AEB08-7D2B-4F2E-8791-7C13F1FCA632}" type="sibTrans" cxnId="{654EB53C-45E4-4602-A722-0195599D7EB3}">
      <dgm:prSet/>
      <dgm:spPr/>
      <dgm:t>
        <a:bodyPr/>
        <a:lstStyle/>
        <a:p>
          <a:endParaRPr lang="en-GB"/>
        </a:p>
      </dgm:t>
    </dgm:pt>
    <dgm:pt modelId="{951A7DF3-3965-42BB-B2DB-B6FEDB37B251}">
      <dgm:prSet/>
      <dgm:spPr/>
      <dgm:t>
        <a:bodyPr/>
        <a:lstStyle/>
        <a:p>
          <a:r>
            <a:rPr lang="en-GB" dirty="0" smtClean="0">
              <a:solidFill>
                <a:schemeClr val="tx1">
                  <a:lumMod val="40000"/>
                  <a:lumOff val="60000"/>
                </a:schemeClr>
              </a:solidFill>
            </a:rPr>
            <a:t>Expert judgement</a:t>
          </a:r>
          <a:endParaRPr lang="en-GB" dirty="0">
            <a:solidFill>
              <a:schemeClr val="tx1">
                <a:lumMod val="40000"/>
                <a:lumOff val="60000"/>
              </a:schemeClr>
            </a:solidFill>
          </a:endParaRPr>
        </a:p>
      </dgm:t>
    </dgm:pt>
    <dgm:pt modelId="{0A5C0A92-9AC3-470A-B102-9AE182EB6766}" type="parTrans" cxnId="{C3589C0D-C958-4434-9F5F-1557CB836B9A}">
      <dgm:prSet/>
      <dgm:spPr/>
      <dgm:t>
        <a:bodyPr/>
        <a:lstStyle/>
        <a:p>
          <a:endParaRPr lang="en-GB"/>
        </a:p>
      </dgm:t>
    </dgm:pt>
    <dgm:pt modelId="{4B025905-CE92-47B3-9F64-268026C2C58F}" type="sibTrans" cxnId="{C3589C0D-C958-4434-9F5F-1557CB836B9A}">
      <dgm:prSet/>
      <dgm:spPr/>
      <dgm:t>
        <a:bodyPr/>
        <a:lstStyle/>
        <a:p>
          <a:endParaRPr lang="en-GB"/>
        </a:p>
      </dgm:t>
    </dgm:pt>
    <dgm:pt modelId="{CBB57A67-F69D-4427-9484-FD14C13E95F5}">
      <dgm:prSet/>
      <dgm:spPr/>
      <dgm:t>
        <a:bodyPr/>
        <a:lstStyle/>
        <a:p>
          <a:r>
            <a:rPr lang="en-GB" dirty="0" smtClean="0">
              <a:solidFill>
                <a:schemeClr val="accent1"/>
              </a:solidFill>
            </a:rPr>
            <a:t>Effectiveness of methods</a:t>
          </a:r>
          <a:endParaRPr lang="en-GB" dirty="0">
            <a:solidFill>
              <a:schemeClr val="accent1"/>
            </a:solidFill>
          </a:endParaRPr>
        </a:p>
      </dgm:t>
    </dgm:pt>
    <dgm:pt modelId="{99B43F4D-892C-434A-9C20-4D86E915C720}" type="parTrans" cxnId="{FA750559-46CF-4A40-98E8-754916D80230}">
      <dgm:prSet/>
      <dgm:spPr/>
      <dgm:t>
        <a:bodyPr/>
        <a:lstStyle/>
        <a:p>
          <a:endParaRPr lang="en-GB"/>
        </a:p>
      </dgm:t>
    </dgm:pt>
    <dgm:pt modelId="{85BF51ED-E2F3-41C8-94B0-C1E6D6081686}" type="sibTrans" cxnId="{FA750559-46CF-4A40-98E8-754916D80230}">
      <dgm:prSet/>
      <dgm:spPr/>
      <dgm:t>
        <a:bodyPr/>
        <a:lstStyle/>
        <a:p>
          <a:endParaRPr lang="en-GB"/>
        </a:p>
      </dgm:t>
    </dgm:pt>
    <dgm:pt modelId="{ADB2F259-6959-46B0-BBF6-42A6776B3DBC}">
      <dgm:prSet/>
      <dgm:spPr/>
      <dgm:t>
        <a:bodyPr/>
        <a:lstStyle/>
        <a:p>
          <a:r>
            <a:rPr lang="en-GB" dirty="0" smtClean="0">
              <a:solidFill>
                <a:schemeClr val="tx1">
                  <a:lumMod val="40000"/>
                  <a:lumOff val="60000"/>
                </a:schemeClr>
              </a:solidFill>
            </a:rPr>
            <a:t>Reserve risk appetite</a:t>
          </a:r>
          <a:endParaRPr lang="en-GB" dirty="0">
            <a:solidFill>
              <a:schemeClr val="tx1">
                <a:lumMod val="40000"/>
                <a:lumOff val="60000"/>
              </a:schemeClr>
            </a:solidFill>
          </a:endParaRPr>
        </a:p>
      </dgm:t>
    </dgm:pt>
    <dgm:pt modelId="{D92BE2DD-BF2C-4378-89B1-4EADDAA95D83}" type="parTrans" cxnId="{58E101F8-335E-4A9D-8CFE-7BB52552DA09}">
      <dgm:prSet/>
      <dgm:spPr/>
      <dgm:t>
        <a:bodyPr/>
        <a:lstStyle/>
        <a:p>
          <a:endParaRPr lang="en-GB"/>
        </a:p>
      </dgm:t>
    </dgm:pt>
    <dgm:pt modelId="{F61E5DFD-54AE-4F05-8909-05040E0A963B}" type="sibTrans" cxnId="{58E101F8-335E-4A9D-8CFE-7BB52552DA09}">
      <dgm:prSet/>
      <dgm:spPr/>
      <dgm:t>
        <a:bodyPr/>
        <a:lstStyle/>
        <a:p>
          <a:endParaRPr lang="en-GB"/>
        </a:p>
      </dgm:t>
    </dgm:pt>
    <dgm:pt modelId="{EED1EEBF-C6C9-4DF5-93C6-D308F3CFBEBA}">
      <dgm:prSet/>
      <dgm:spPr/>
      <dgm:t>
        <a:bodyPr/>
        <a:lstStyle/>
        <a:p>
          <a:r>
            <a:rPr lang="en-GB" dirty="0" smtClean="0">
              <a:solidFill>
                <a:schemeClr val="tx1">
                  <a:lumMod val="40000"/>
                  <a:lumOff val="60000"/>
                </a:schemeClr>
              </a:solidFill>
            </a:rPr>
            <a:t>Data uncertainty </a:t>
          </a:r>
          <a:endParaRPr lang="en-GB" dirty="0">
            <a:solidFill>
              <a:schemeClr val="tx1">
                <a:lumMod val="40000"/>
                <a:lumOff val="60000"/>
              </a:schemeClr>
            </a:solidFill>
          </a:endParaRPr>
        </a:p>
      </dgm:t>
    </dgm:pt>
    <dgm:pt modelId="{2C359F11-3E52-4D57-A3BB-4F1B1B419C16}" type="parTrans" cxnId="{A4128972-9072-4E5B-A42D-9643E41BBDDE}">
      <dgm:prSet/>
      <dgm:spPr/>
      <dgm:t>
        <a:bodyPr/>
        <a:lstStyle/>
        <a:p>
          <a:endParaRPr lang="en-GB"/>
        </a:p>
      </dgm:t>
    </dgm:pt>
    <dgm:pt modelId="{5F53BA2A-CB39-43F9-8C4B-B2689DBF99B1}" type="sibTrans" cxnId="{A4128972-9072-4E5B-A42D-9643E41BBDDE}">
      <dgm:prSet/>
      <dgm:spPr/>
      <dgm:t>
        <a:bodyPr/>
        <a:lstStyle/>
        <a:p>
          <a:endParaRPr lang="en-GB"/>
        </a:p>
      </dgm:t>
    </dgm:pt>
    <dgm:pt modelId="{57CBAE0B-2137-46F6-A1C9-AC0B140C7F7A}" type="pres">
      <dgm:prSet presAssocID="{03234543-9803-4F9E-B2FF-76DDE022B5EF}" presName="Name0" presStyleCnt="0">
        <dgm:presLayoutVars>
          <dgm:dir/>
          <dgm:resizeHandles val="exact"/>
        </dgm:presLayoutVars>
      </dgm:prSet>
      <dgm:spPr/>
      <dgm:t>
        <a:bodyPr/>
        <a:lstStyle/>
        <a:p>
          <a:endParaRPr lang="en-GB"/>
        </a:p>
      </dgm:t>
    </dgm:pt>
    <dgm:pt modelId="{647D046F-B9FB-4D49-96FB-1C88BEB284B7}" type="pres">
      <dgm:prSet presAssocID="{253448BD-F7BB-4820-BD32-0B1C2CCD06A9}" presName="composite" presStyleCnt="0"/>
      <dgm:spPr/>
    </dgm:pt>
    <dgm:pt modelId="{74011046-667E-4B59-A981-2B76B758F63F}" type="pres">
      <dgm:prSet presAssocID="{253448BD-F7BB-4820-BD32-0B1C2CCD06A9}" presName="rect1" presStyleLbl="trAlignAcc1" presStyleIdx="0" presStyleCnt="1">
        <dgm:presLayoutVars>
          <dgm:bulletEnabled val="1"/>
        </dgm:presLayoutVars>
      </dgm:prSet>
      <dgm:spPr/>
      <dgm:t>
        <a:bodyPr/>
        <a:lstStyle/>
        <a:p>
          <a:endParaRPr lang="en-GB"/>
        </a:p>
      </dgm:t>
    </dgm:pt>
    <dgm:pt modelId="{D7163108-1415-42D7-8FA3-2591258C4FAE}" type="pres">
      <dgm:prSet presAssocID="{253448BD-F7BB-4820-BD32-0B1C2CCD06A9}"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0" r="-140000"/>
          </a:stretch>
        </a:blipFill>
      </dgm:spPr>
      <dgm:t>
        <a:bodyPr/>
        <a:lstStyle/>
        <a:p>
          <a:endParaRPr lang="en-GB"/>
        </a:p>
      </dgm:t>
    </dgm:pt>
  </dgm:ptLst>
  <dgm:cxnLst>
    <dgm:cxn modelId="{6D3D672A-70E1-4D05-AF15-2978EE9A6D24}" type="presOf" srcId="{ADB2F259-6959-46B0-BBF6-42A6776B3DBC}" destId="{74011046-667E-4B59-A981-2B76B758F63F}" srcOrd="0" destOrd="4" presId="urn:microsoft.com/office/officeart/2008/layout/PictureStrips"/>
    <dgm:cxn modelId="{4C3883FD-C7D2-49A7-983A-28DC799DF002}" type="presOf" srcId="{EED1EEBF-C6C9-4DF5-93C6-D308F3CFBEBA}" destId="{74011046-667E-4B59-A981-2B76B758F63F}" srcOrd="0" destOrd="1" presId="urn:microsoft.com/office/officeart/2008/layout/PictureStrips"/>
    <dgm:cxn modelId="{58E101F8-335E-4A9D-8CFE-7BB52552DA09}" srcId="{253448BD-F7BB-4820-BD32-0B1C2CCD06A9}" destId="{ADB2F259-6959-46B0-BBF6-42A6776B3DBC}" srcOrd="3" destOrd="0" parTransId="{D92BE2DD-BF2C-4378-89B1-4EADDAA95D83}" sibTransId="{F61E5DFD-54AE-4F05-8909-05040E0A963B}"/>
    <dgm:cxn modelId="{C3589C0D-C958-4434-9F5F-1557CB836B9A}" srcId="{253448BD-F7BB-4820-BD32-0B1C2CCD06A9}" destId="{951A7DF3-3965-42BB-B2DB-B6FEDB37B251}" srcOrd="1" destOrd="0" parTransId="{0A5C0A92-9AC3-470A-B102-9AE182EB6766}" sibTransId="{4B025905-CE92-47B3-9F64-268026C2C58F}"/>
    <dgm:cxn modelId="{654EB53C-45E4-4602-A722-0195599D7EB3}" srcId="{03234543-9803-4F9E-B2FF-76DDE022B5EF}" destId="{253448BD-F7BB-4820-BD32-0B1C2CCD06A9}" srcOrd="0" destOrd="0" parTransId="{1E802F59-649D-4F6D-8732-2622345BECFA}" sibTransId="{E71AEB08-7D2B-4F2E-8791-7C13F1FCA632}"/>
    <dgm:cxn modelId="{A4128972-9072-4E5B-A42D-9643E41BBDDE}" srcId="{253448BD-F7BB-4820-BD32-0B1C2CCD06A9}" destId="{EED1EEBF-C6C9-4DF5-93C6-D308F3CFBEBA}" srcOrd="0" destOrd="0" parTransId="{2C359F11-3E52-4D57-A3BB-4F1B1B419C16}" sibTransId="{5F53BA2A-CB39-43F9-8C4B-B2689DBF99B1}"/>
    <dgm:cxn modelId="{4E6433BC-92CD-4E4A-BD8B-7DC2CC60C2C5}" type="presOf" srcId="{03234543-9803-4F9E-B2FF-76DDE022B5EF}" destId="{57CBAE0B-2137-46F6-A1C9-AC0B140C7F7A}" srcOrd="0" destOrd="0" presId="urn:microsoft.com/office/officeart/2008/layout/PictureStrips"/>
    <dgm:cxn modelId="{22BCCEA5-FDEE-41B8-BA06-F2371EC645A3}" type="presOf" srcId="{951A7DF3-3965-42BB-B2DB-B6FEDB37B251}" destId="{74011046-667E-4B59-A981-2B76B758F63F}" srcOrd="0" destOrd="2" presId="urn:microsoft.com/office/officeart/2008/layout/PictureStrips"/>
    <dgm:cxn modelId="{4D697C19-CC14-4CD9-98B1-BEE025F1573A}" type="presOf" srcId="{253448BD-F7BB-4820-BD32-0B1C2CCD06A9}" destId="{74011046-667E-4B59-A981-2B76B758F63F}" srcOrd="0" destOrd="0" presId="urn:microsoft.com/office/officeart/2008/layout/PictureStrips"/>
    <dgm:cxn modelId="{FA750559-46CF-4A40-98E8-754916D80230}" srcId="{253448BD-F7BB-4820-BD32-0B1C2CCD06A9}" destId="{CBB57A67-F69D-4427-9484-FD14C13E95F5}" srcOrd="2" destOrd="0" parTransId="{99B43F4D-892C-434A-9C20-4D86E915C720}" sibTransId="{85BF51ED-E2F3-41C8-94B0-C1E6D6081686}"/>
    <dgm:cxn modelId="{9B828247-3B85-4E53-B17F-7E09CC04E5D0}" type="presOf" srcId="{CBB57A67-F69D-4427-9484-FD14C13E95F5}" destId="{74011046-667E-4B59-A981-2B76B758F63F}" srcOrd="0" destOrd="3" presId="urn:microsoft.com/office/officeart/2008/layout/PictureStrips"/>
    <dgm:cxn modelId="{B3647B51-B64F-4AE8-AB9A-29470FF83EAD}" type="presParOf" srcId="{57CBAE0B-2137-46F6-A1C9-AC0B140C7F7A}" destId="{647D046F-B9FB-4D49-96FB-1C88BEB284B7}" srcOrd="0" destOrd="0" presId="urn:microsoft.com/office/officeart/2008/layout/PictureStrips"/>
    <dgm:cxn modelId="{15CA1F01-90DF-4F86-A2B8-68C228F6B446}" type="presParOf" srcId="{647D046F-B9FB-4D49-96FB-1C88BEB284B7}" destId="{74011046-667E-4B59-A981-2B76B758F63F}" srcOrd="0" destOrd="0" presId="urn:microsoft.com/office/officeart/2008/layout/PictureStrips"/>
    <dgm:cxn modelId="{8362D7B3-A8A9-43BB-9B06-D148B4898187}" type="presParOf" srcId="{647D046F-B9FB-4D49-96FB-1C88BEB284B7}" destId="{D7163108-1415-42D7-8FA3-2591258C4FAE}"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234543-9803-4F9E-B2FF-76DDE022B5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253448BD-F7BB-4820-BD32-0B1C2CCD06A9}">
      <dgm:prSet phldrT="[Text]"/>
      <dgm:spPr/>
      <dgm:t>
        <a:bodyPr/>
        <a:lstStyle/>
        <a:p>
          <a:r>
            <a:rPr lang="en-GB" b="1" dirty="0" smtClean="0"/>
            <a:t>Framework</a:t>
          </a:r>
          <a:endParaRPr lang="en-GB" dirty="0"/>
        </a:p>
      </dgm:t>
    </dgm:pt>
    <dgm:pt modelId="{1E802F59-649D-4F6D-8732-2622345BECFA}" type="parTrans" cxnId="{654EB53C-45E4-4602-A722-0195599D7EB3}">
      <dgm:prSet/>
      <dgm:spPr/>
      <dgm:t>
        <a:bodyPr/>
        <a:lstStyle/>
        <a:p>
          <a:endParaRPr lang="en-GB"/>
        </a:p>
      </dgm:t>
    </dgm:pt>
    <dgm:pt modelId="{E71AEB08-7D2B-4F2E-8791-7C13F1FCA632}" type="sibTrans" cxnId="{654EB53C-45E4-4602-A722-0195599D7EB3}">
      <dgm:prSet/>
      <dgm:spPr/>
      <dgm:t>
        <a:bodyPr/>
        <a:lstStyle/>
        <a:p>
          <a:endParaRPr lang="en-GB"/>
        </a:p>
      </dgm:t>
    </dgm:pt>
    <dgm:pt modelId="{951A7DF3-3965-42BB-B2DB-B6FEDB37B251}">
      <dgm:prSet/>
      <dgm:spPr/>
      <dgm:t>
        <a:bodyPr/>
        <a:lstStyle/>
        <a:p>
          <a:r>
            <a:rPr lang="en-GB" dirty="0" smtClean="0">
              <a:solidFill>
                <a:schemeClr val="tx1">
                  <a:lumMod val="40000"/>
                  <a:lumOff val="60000"/>
                </a:schemeClr>
              </a:solidFill>
            </a:rPr>
            <a:t>Expert judgement</a:t>
          </a:r>
          <a:endParaRPr lang="en-GB" dirty="0">
            <a:solidFill>
              <a:schemeClr val="tx1">
                <a:lumMod val="40000"/>
                <a:lumOff val="60000"/>
              </a:schemeClr>
            </a:solidFill>
          </a:endParaRPr>
        </a:p>
      </dgm:t>
    </dgm:pt>
    <dgm:pt modelId="{0A5C0A92-9AC3-470A-B102-9AE182EB6766}" type="parTrans" cxnId="{C3589C0D-C958-4434-9F5F-1557CB836B9A}">
      <dgm:prSet/>
      <dgm:spPr/>
      <dgm:t>
        <a:bodyPr/>
        <a:lstStyle/>
        <a:p>
          <a:endParaRPr lang="en-GB"/>
        </a:p>
      </dgm:t>
    </dgm:pt>
    <dgm:pt modelId="{4B025905-CE92-47B3-9F64-268026C2C58F}" type="sibTrans" cxnId="{C3589C0D-C958-4434-9F5F-1557CB836B9A}">
      <dgm:prSet/>
      <dgm:spPr/>
      <dgm:t>
        <a:bodyPr/>
        <a:lstStyle/>
        <a:p>
          <a:endParaRPr lang="en-GB"/>
        </a:p>
      </dgm:t>
    </dgm:pt>
    <dgm:pt modelId="{CBB57A67-F69D-4427-9484-FD14C13E95F5}">
      <dgm:prSet/>
      <dgm:spPr/>
      <dgm:t>
        <a:bodyPr/>
        <a:lstStyle/>
        <a:p>
          <a:r>
            <a:rPr lang="en-GB" dirty="0" smtClean="0">
              <a:solidFill>
                <a:schemeClr val="tx1">
                  <a:lumMod val="40000"/>
                  <a:lumOff val="60000"/>
                </a:schemeClr>
              </a:solidFill>
            </a:rPr>
            <a:t>Effectiveness of methods</a:t>
          </a:r>
          <a:endParaRPr lang="en-GB" dirty="0">
            <a:solidFill>
              <a:schemeClr val="tx1">
                <a:lumMod val="40000"/>
                <a:lumOff val="60000"/>
              </a:schemeClr>
            </a:solidFill>
          </a:endParaRPr>
        </a:p>
      </dgm:t>
    </dgm:pt>
    <dgm:pt modelId="{99B43F4D-892C-434A-9C20-4D86E915C720}" type="parTrans" cxnId="{FA750559-46CF-4A40-98E8-754916D80230}">
      <dgm:prSet/>
      <dgm:spPr/>
      <dgm:t>
        <a:bodyPr/>
        <a:lstStyle/>
        <a:p>
          <a:endParaRPr lang="en-GB"/>
        </a:p>
      </dgm:t>
    </dgm:pt>
    <dgm:pt modelId="{85BF51ED-E2F3-41C8-94B0-C1E6D6081686}" type="sibTrans" cxnId="{FA750559-46CF-4A40-98E8-754916D80230}">
      <dgm:prSet/>
      <dgm:spPr/>
      <dgm:t>
        <a:bodyPr/>
        <a:lstStyle/>
        <a:p>
          <a:endParaRPr lang="en-GB"/>
        </a:p>
      </dgm:t>
    </dgm:pt>
    <dgm:pt modelId="{ADB2F259-6959-46B0-BBF6-42A6776B3DBC}">
      <dgm:prSet/>
      <dgm:spPr/>
      <dgm:t>
        <a:bodyPr/>
        <a:lstStyle/>
        <a:p>
          <a:r>
            <a:rPr lang="en-GB" dirty="0" smtClean="0">
              <a:solidFill>
                <a:schemeClr val="accent1"/>
              </a:solidFill>
            </a:rPr>
            <a:t>Reserve risk appetite</a:t>
          </a:r>
          <a:endParaRPr lang="en-GB" dirty="0">
            <a:solidFill>
              <a:schemeClr val="accent1"/>
            </a:solidFill>
          </a:endParaRPr>
        </a:p>
      </dgm:t>
    </dgm:pt>
    <dgm:pt modelId="{D92BE2DD-BF2C-4378-89B1-4EADDAA95D83}" type="parTrans" cxnId="{58E101F8-335E-4A9D-8CFE-7BB52552DA09}">
      <dgm:prSet/>
      <dgm:spPr/>
      <dgm:t>
        <a:bodyPr/>
        <a:lstStyle/>
        <a:p>
          <a:endParaRPr lang="en-GB"/>
        </a:p>
      </dgm:t>
    </dgm:pt>
    <dgm:pt modelId="{F61E5DFD-54AE-4F05-8909-05040E0A963B}" type="sibTrans" cxnId="{58E101F8-335E-4A9D-8CFE-7BB52552DA09}">
      <dgm:prSet/>
      <dgm:spPr/>
      <dgm:t>
        <a:bodyPr/>
        <a:lstStyle/>
        <a:p>
          <a:endParaRPr lang="en-GB"/>
        </a:p>
      </dgm:t>
    </dgm:pt>
    <dgm:pt modelId="{EED1EEBF-C6C9-4DF5-93C6-D308F3CFBEBA}">
      <dgm:prSet/>
      <dgm:spPr/>
      <dgm:t>
        <a:bodyPr/>
        <a:lstStyle/>
        <a:p>
          <a:r>
            <a:rPr lang="en-GB" dirty="0" smtClean="0">
              <a:solidFill>
                <a:schemeClr val="tx1">
                  <a:lumMod val="40000"/>
                  <a:lumOff val="60000"/>
                </a:schemeClr>
              </a:solidFill>
            </a:rPr>
            <a:t>Data uncertainty </a:t>
          </a:r>
          <a:endParaRPr lang="en-GB" dirty="0">
            <a:solidFill>
              <a:schemeClr val="tx1">
                <a:lumMod val="40000"/>
                <a:lumOff val="60000"/>
              </a:schemeClr>
            </a:solidFill>
          </a:endParaRPr>
        </a:p>
      </dgm:t>
    </dgm:pt>
    <dgm:pt modelId="{2C359F11-3E52-4D57-A3BB-4F1B1B419C16}" type="parTrans" cxnId="{A4128972-9072-4E5B-A42D-9643E41BBDDE}">
      <dgm:prSet/>
      <dgm:spPr/>
      <dgm:t>
        <a:bodyPr/>
        <a:lstStyle/>
        <a:p>
          <a:endParaRPr lang="en-GB"/>
        </a:p>
      </dgm:t>
    </dgm:pt>
    <dgm:pt modelId="{5F53BA2A-CB39-43F9-8C4B-B2689DBF99B1}" type="sibTrans" cxnId="{A4128972-9072-4E5B-A42D-9643E41BBDDE}">
      <dgm:prSet/>
      <dgm:spPr/>
      <dgm:t>
        <a:bodyPr/>
        <a:lstStyle/>
        <a:p>
          <a:endParaRPr lang="en-GB"/>
        </a:p>
      </dgm:t>
    </dgm:pt>
    <dgm:pt modelId="{57CBAE0B-2137-46F6-A1C9-AC0B140C7F7A}" type="pres">
      <dgm:prSet presAssocID="{03234543-9803-4F9E-B2FF-76DDE022B5EF}" presName="Name0" presStyleCnt="0">
        <dgm:presLayoutVars>
          <dgm:dir/>
          <dgm:resizeHandles val="exact"/>
        </dgm:presLayoutVars>
      </dgm:prSet>
      <dgm:spPr/>
      <dgm:t>
        <a:bodyPr/>
        <a:lstStyle/>
        <a:p>
          <a:endParaRPr lang="en-GB"/>
        </a:p>
      </dgm:t>
    </dgm:pt>
    <dgm:pt modelId="{647D046F-B9FB-4D49-96FB-1C88BEB284B7}" type="pres">
      <dgm:prSet presAssocID="{253448BD-F7BB-4820-BD32-0B1C2CCD06A9}" presName="composite" presStyleCnt="0"/>
      <dgm:spPr/>
    </dgm:pt>
    <dgm:pt modelId="{74011046-667E-4B59-A981-2B76B758F63F}" type="pres">
      <dgm:prSet presAssocID="{253448BD-F7BB-4820-BD32-0B1C2CCD06A9}" presName="rect1" presStyleLbl="trAlignAcc1" presStyleIdx="0" presStyleCnt="1">
        <dgm:presLayoutVars>
          <dgm:bulletEnabled val="1"/>
        </dgm:presLayoutVars>
      </dgm:prSet>
      <dgm:spPr/>
      <dgm:t>
        <a:bodyPr/>
        <a:lstStyle/>
        <a:p>
          <a:endParaRPr lang="en-GB"/>
        </a:p>
      </dgm:t>
    </dgm:pt>
    <dgm:pt modelId="{D7163108-1415-42D7-8FA3-2591258C4FAE}" type="pres">
      <dgm:prSet presAssocID="{253448BD-F7BB-4820-BD32-0B1C2CCD06A9}"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0" r="-140000"/>
          </a:stretch>
        </a:blipFill>
      </dgm:spPr>
      <dgm:t>
        <a:bodyPr/>
        <a:lstStyle/>
        <a:p>
          <a:endParaRPr lang="en-GB"/>
        </a:p>
      </dgm:t>
    </dgm:pt>
  </dgm:ptLst>
  <dgm:cxnLst>
    <dgm:cxn modelId="{58E101F8-335E-4A9D-8CFE-7BB52552DA09}" srcId="{253448BD-F7BB-4820-BD32-0B1C2CCD06A9}" destId="{ADB2F259-6959-46B0-BBF6-42A6776B3DBC}" srcOrd="3" destOrd="0" parTransId="{D92BE2DD-BF2C-4378-89B1-4EADDAA95D83}" sibTransId="{F61E5DFD-54AE-4F05-8909-05040E0A963B}"/>
    <dgm:cxn modelId="{C3589C0D-C958-4434-9F5F-1557CB836B9A}" srcId="{253448BD-F7BB-4820-BD32-0B1C2CCD06A9}" destId="{951A7DF3-3965-42BB-B2DB-B6FEDB37B251}" srcOrd="1" destOrd="0" parTransId="{0A5C0A92-9AC3-470A-B102-9AE182EB6766}" sibTransId="{4B025905-CE92-47B3-9F64-268026C2C58F}"/>
    <dgm:cxn modelId="{654EB53C-45E4-4602-A722-0195599D7EB3}" srcId="{03234543-9803-4F9E-B2FF-76DDE022B5EF}" destId="{253448BD-F7BB-4820-BD32-0B1C2CCD06A9}" srcOrd="0" destOrd="0" parTransId="{1E802F59-649D-4F6D-8732-2622345BECFA}" sibTransId="{E71AEB08-7D2B-4F2E-8791-7C13F1FCA632}"/>
    <dgm:cxn modelId="{74A77569-EF41-4996-BB0B-F0B7013D64EF}" type="presOf" srcId="{03234543-9803-4F9E-B2FF-76DDE022B5EF}" destId="{57CBAE0B-2137-46F6-A1C9-AC0B140C7F7A}" srcOrd="0" destOrd="0" presId="urn:microsoft.com/office/officeart/2008/layout/PictureStrips"/>
    <dgm:cxn modelId="{A4128972-9072-4E5B-A42D-9643E41BBDDE}" srcId="{253448BD-F7BB-4820-BD32-0B1C2CCD06A9}" destId="{EED1EEBF-C6C9-4DF5-93C6-D308F3CFBEBA}" srcOrd="0" destOrd="0" parTransId="{2C359F11-3E52-4D57-A3BB-4F1B1B419C16}" sibTransId="{5F53BA2A-CB39-43F9-8C4B-B2689DBF99B1}"/>
    <dgm:cxn modelId="{8845E402-4E53-40C4-9D20-56CFA6E4BF18}" type="presOf" srcId="{CBB57A67-F69D-4427-9484-FD14C13E95F5}" destId="{74011046-667E-4B59-A981-2B76B758F63F}" srcOrd="0" destOrd="3" presId="urn:microsoft.com/office/officeart/2008/layout/PictureStrips"/>
    <dgm:cxn modelId="{C712839E-9A01-4A9F-B25F-AC7A28C19143}" type="presOf" srcId="{951A7DF3-3965-42BB-B2DB-B6FEDB37B251}" destId="{74011046-667E-4B59-A981-2B76B758F63F}" srcOrd="0" destOrd="2" presId="urn:microsoft.com/office/officeart/2008/layout/PictureStrips"/>
    <dgm:cxn modelId="{1EA4AC85-3C6B-4D38-A984-2864936F043D}" type="presOf" srcId="{253448BD-F7BB-4820-BD32-0B1C2CCD06A9}" destId="{74011046-667E-4B59-A981-2B76B758F63F}" srcOrd="0" destOrd="0" presId="urn:microsoft.com/office/officeart/2008/layout/PictureStrips"/>
    <dgm:cxn modelId="{B34DFEEE-9AC0-43AF-89F0-5189D06AF9D0}" type="presOf" srcId="{EED1EEBF-C6C9-4DF5-93C6-D308F3CFBEBA}" destId="{74011046-667E-4B59-A981-2B76B758F63F}" srcOrd="0" destOrd="1" presId="urn:microsoft.com/office/officeart/2008/layout/PictureStrips"/>
    <dgm:cxn modelId="{FA750559-46CF-4A40-98E8-754916D80230}" srcId="{253448BD-F7BB-4820-BD32-0B1C2CCD06A9}" destId="{CBB57A67-F69D-4427-9484-FD14C13E95F5}" srcOrd="2" destOrd="0" parTransId="{99B43F4D-892C-434A-9C20-4D86E915C720}" sibTransId="{85BF51ED-E2F3-41C8-94B0-C1E6D6081686}"/>
    <dgm:cxn modelId="{D2ED2C71-BF1E-4B3B-B6A3-695CA9FB3D72}" type="presOf" srcId="{ADB2F259-6959-46B0-BBF6-42A6776B3DBC}" destId="{74011046-667E-4B59-A981-2B76B758F63F}" srcOrd="0" destOrd="4" presId="urn:microsoft.com/office/officeart/2008/layout/PictureStrips"/>
    <dgm:cxn modelId="{F73D01B4-4BAD-45C5-8F77-2B1988A3A023}" type="presParOf" srcId="{57CBAE0B-2137-46F6-A1C9-AC0B140C7F7A}" destId="{647D046F-B9FB-4D49-96FB-1C88BEB284B7}" srcOrd="0" destOrd="0" presId="urn:microsoft.com/office/officeart/2008/layout/PictureStrips"/>
    <dgm:cxn modelId="{7B815117-9055-4337-B403-CD10EEFFD790}" type="presParOf" srcId="{647D046F-B9FB-4D49-96FB-1C88BEB284B7}" destId="{74011046-667E-4B59-A981-2B76B758F63F}" srcOrd="0" destOrd="0" presId="urn:microsoft.com/office/officeart/2008/layout/PictureStrips"/>
    <dgm:cxn modelId="{DC62E354-EB54-4B30-9546-E8C2E35D61A9}" type="presParOf" srcId="{647D046F-B9FB-4D49-96FB-1C88BEB284B7}" destId="{D7163108-1415-42D7-8FA3-2591258C4FAE}"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F4B609-8E19-4ACC-B3D7-55E0816F5C8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BDDB68FA-2036-42FA-9629-4B773649865F}">
      <dgm:prSet phldrT="[Text]"/>
      <dgm:spPr/>
      <dgm:t>
        <a:bodyPr/>
        <a:lstStyle/>
        <a:p>
          <a:r>
            <a:rPr lang="en-GB" b="1" dirty="0" smtClean="0"/>
            <a:t>Reserve Risk</a:t>
          </a:r>
          <a:endParaRPr lang="en-GB" b="1" dirty="0"/>
        </a:p>
      </dgm:t>
    </dgm:pt>
    <dgm:pt modelId="{D4FBFCCE-D4A0-49C2-AD62-6ED37323E669}" type="parTrans" cxnId="{129AD27B-184A-4308-8748-CB772B583500}">
      <dgm:prSet/>
      <dgm:spPr/>
      <dgm:t>
        <a:bodyPr/>
        <a:lstStyle/>
        <a:p>
          <a:endParaRPr lang="en-GB"/>
        </a:p>
      </dgm:t>
    </dgm:pt>
    <dgm:pt modelId="{43DB61DF-C4C1-494D-B98C-035B7C114740}" type="sibTrans" cxnId="{129AD27B-184A-4308-8748-CB772B583500}">
      <dgm:prSet/>
      <dgm:spPr/>
      <dgm:t>
        <a:bodyPr/>
        <a:lstStyle/>
        <a:p>
          <a:endParaRPr lang="en-GB"/>
        </a:p>
      </dgm:t>
    </dgm:pt>
    <dgm:pt modelId="{33A58C7A-2AED-4026-9D82-CCA05852CE53}">
      <dgm:prSet phldrT="[Text]"/>
      <dgm:spPr/>
      <dgm:t>
        <a:bodyPr/>
        <a:lstStyle/>
        <a:p>
          <a:r>
            <a:rPr lang="en-GB" dirty="0" smtClean="0"/>
            <a:t>Insurance Risk</a:t>
          </a:r>
          <a:endParaRPr lang="en-GB" dirty="0"/>
        </a:p>
      </dgm:t>
    </dgm:pt>
    <dgm:pt modelId="{00B860A1-C633-483C-AFEB-D204A71F96B8}" type="parTrans" cxnId="{786B455D-1EB5-4BD4-A30A-6C69E8793D24}">
      <dgm:prSet/>
      <dgm:spPr/>
      <dgm:t>
        <a:bodyPr/>
        <a:lstStyle/>
        <a:p>
          <a:endParaRPr lang="en-GB"/>
        </a:p>
      </dgm:t>
    </dgm:pt>
    <dgm:pt modelId="{A971BF90-A829-498B-A01B-56D510E7C484}" type="sibTrans" cxnId="{786B455D-1EB5-4BD4-A30A-6C69E8793D24}">
      <dgm:prSet/>
      <dgm:spPr/>
      <dgm:t>
        <a:bodyPr/>
        <a:lstStyle/>
        <a:p>
          <a:endParaRPr lang="en-GB"/>
        </a:p>
      </dgm:t>
    </dgm:pt>
    <dgm:pt modelId="{3D09A127-E9B5-4120-B095-3D814FB0980E}">
      <dgm:prSet phldrT="[Text]"/>
      <dgm:spPr/>
      <dgm:t>
        <a:bodyPr/>
        <a:lstStyle/>
        <a:p>
          <a:r>
            <a:rPr lang="en-GB" dirty="0" smtClean="0"/>
            <a:t>Enterprise Risk</a:t>
          </a:r>
          <a:endParaRPr lang="en-GB" dirty="0"/>
        </a:p>
      </dgm:t>
    </dgm:pt>
    <dgm:pt modelId="{B980AF87-DB93-4211-B313-C567338A72C5}" type="parTrans" cxnId="{9E30E96E-62D1-470C-9C98-DCFD3A788FB8}">
      <dgm:prSet/>
      <dgm:spPr/>
      <dgm:t>
        <a:bodyPr/>
        <a:lstStyle/>
        <a:p>
          <a:endParaRPr lang="en-GB"/>
        </a:p>
      </dgm:t>
    </dgm:pt>
    <dgm:pt modelId="{BA9421E0-B53E-4C50-A01E-F5510C4FC85E}" type="sibTrans" cxnId="{9E30E96E-62D1-470C-9C98-DCFD3A788FB8}">
      <dgm:prSet/>
      <dgm:spPr/>
      <dgm:t>
        <a:bodyPr/>
        <a:lstStyle/>
        <a:p>
          <a:endParaRPr lang="en-GB"/>
        </a:p>
      </dgm:t>
    </dgm:pt>
    <dgm:pt modelId="{CAA2F8F8-3CCE-4F20-B966-C71BF57B560C}" type="pres">
      <dgm:prSet presAssocID="{7FF4B609-8E19-4ACC-B3D7-55E0816F5C82}" presName="rootnode" presStyleCnt="0">
        <dgm:presLayoutVars>
          <dgm:chMax/>
          <dgm:chPref/>
          <dgm:dir/>
          <dgm:animLvl val="lvl"/>
        </dgm:presLayoutVars>
      </dgm:prSet>
      <dgm:spPr/>
      <dgm:t>
        <a:bodyPr/>
        <a:lstStyle/>
        <a:p>
          <a:endParaRPr lang="en-GB"/>
        </a:p>
      </dgm:t>
    </dgm:pt>
    <dgm:pt modelId="{7515A3DF-2973-4008-B803-33D763647434}" type="pres">
      <dgm:prSet presAssocID="{BDDB68FA-2036-42FA-9629-4B773649865F}" presName="composite" presStyleCnt="0"/>
      <dgm:spPr/>
    </dgm:pt>
    <dgm:pt modelId="{1902CEF9-FC1D-4CFC-8AE6-5ABFC8EB9336}" type="pres">
      <dgm:prSet presAssocID="{BDDB68FA-2036-42FA-9629-4B773649865F}" presName="LShape" presStyleLbl="alignNode1" presStyleIdx="0" presStyleCnt="5"/>
      <dgm:spPr/>
    </dgm:pt>
    <dgm:pt modelId="{2B13BD63-831E-486F-9993-56E17002DD4B}" type="pres">
      <dgm:prSet presAssocID="{BDDB68FA-2036-42FA-9629-4B773649865F}" presName="ParentText" presStyleLbl="revTx" presStyleIdx="0" presStyleCnt="3">
        <dgm:presLayoutVars>
          <dgm:chMax val="0"/>
          <dgm:chPref val="0"/>
          <dgm:bulletEnabled val="1"/>
        </dgm:presLayoutVars>
      </dgm:prSet>
      <dgm:spPr/>
      <dgm:t>
        <a:bodyPr/>
        <a:lstStyle/>
        <a:p>
          <a:endParaRPr lang="en-GB"/>
        </a:p>
      </dgm:t>
    </dgm:pt>
    <dgm:pt modelId="{1ABD2033-E31F-4A8C-A4FC-4F91E0589619}" type="pres">
      <dgm:prSet presAssocID="{BDDB68FA-2036-42FA-9629-4B773649865F}" presName="Triangle" presStyleLbl="alignNode1" presStyleIdx="1" presStyleCnt="5"/>
      <dgm:spPr/>
    </dgm:pt>
    <dgm:pt modelId="{F1273AA4-84F5-4CCD-9121-ADF74172D8D5}" type="pres">
      <dgm:prSet presAssocID="{43DB61DF-C4C1-494D-B98C-035B7C114740}" presName="sibTrans" presStyleCnt="0"/>
      <dgm:spPr/>
    </dgm:pt>
    <dgm:pt modelId="{B8FF560B-5D16-429D-83EC-67EB64653753}" type="pres">
      <dgm:prSet presAssocID="{43DB61DF-C4C1-494D-B98C-035B7C114740}" presName="space" presStyleCnt="0"/>
      <dgm:spPr/>
    </dgm:pt>
    <dgm:pt modelId="{403B0D31-46F6-4093-861E-D60434037C96}" type="pres">
      <dgm:prSet presAssocID="{33A58C7A-2AED-4026-9D82-CCA05852CE53}" presName="composite" presStyleCnt="0"/>
      <dgm:spPr/>
    </dgm:pt>
    <dgm:pt modelId="{9AD890E3-9D47-4934-BFF9-F05124370AB5}" type="pres">
      <dgm:prSet presAssocID="{33A58C7A-2AED-4026-9D82-CCA05852CE53}" presName="LShape" presStyleLbl="alignNode1" presStyleIdx="2" presStyleCnt="5"/>
      <dgm:spPr/>
    </dgm:pt>
    <dgm:pt modelId="{6963C39B-1639-490E-80A8-5B0F4F87E558}" type="pres">
      <dgm:prSet presAssocID="{33A58C7A-2AED-4026-9D82-CCA05852CE53}" presName="ParentText" presStyleLbl="revTx" presStyleIdx="1" presStyleCnt="3">
        <dgm:presLayoutVars>
          <dgm:chMax val="0"/>
          <dgm:chPref val="0"/>
          <dgm:bulletEnabled val="1"/>
        </dgm:presLayoutVars>
      </dgm:prSet>
      <dgm:spPr/>
      <dgm:t>
        <a:bodyPr/>
        <a:lstStyle/>
        <a:p>
          <a:endParaRPr lang="en-GB"/>
        </a:p>
      </dgm:t>
    </dgm:pt>
    <dgm:pt modelId="{9C149EEE-B28A-4E37-8763-8F72BA23FABD}" type="pres">
      <dgm:prSet presAssocID="{33A58C7A-2AED-4026-9D82-CCA05852CE53}" presName="Triangle" presStyleLbl="alignNode1" presStyleIdx="3" presStyleCnt="5"/>
      <dgm:spPr/>
    </dgm:pt>
    <dgm:pt modelId="{9184D1DD-DAF1-4B3F-A034-85E932376B91}" type="pres">
      <dgm:prSet presAssocID="{A971BF90-A829-498B-A01B-56D510E7C484}" presName="sibTrans" presStyleCnt="0"/>
      <dgm:spPr/>
    </dgm:pt>
    <dgm:pt modelId="{947059FA-EE10-4391-8201-B30A028D01BB}" type="pres">
      <dgm:prSet presAssocID="{A971BF90-A829-498B-A01B-56D510E7C484}" presName="space" presStyleCnt="0"/>
      <dgm:spPr/>
    </dgm:pt>
    <dgm:pt modelId="{F9A36F92-CEB8-4F57-BE91-A645759D25AC}" type="pres">
      <dgm:prSet presAssocID="{3D09A127-E9B5-4120-B095-3D814FB0980E}" presName="composite" presStyleCnt="0"/>
      <dgm:spPr/>
    </dgm:pt>
    <dgm:pt modelId="{E238C1A0-871D-4DE1-B21B-6D2CDBEB13F3}" type="pres">
      <dgm:prSet presAssocID="{3D09A127-E9B5-4120-B095-3D814FB0980E}" presName="LShape" presStyleLbl="alignNode1" presStyleIdx="4" presStyleCnt="5"/>
      <dgm:spPr/>
    </dgm:pt>
    <dgm:pt modelId="{DE22D7A1-A9B0-42FA-BA6E-3095D81C6B45}" type="pres">
      <dgm:prSet presAssocID="{3D09A127-E9B5-4120-B095-3D814FB0980E}" presName="ParentText" presStyleLbl="revTx" presStyleIdx="2" presStyleCnt="3">
        <dgm:presLayoutVars>
          <dgm:chMax val="0"/>
          <dgm:chPref val="0"/>
          <dgm:bulletEnabled val="1"/>
        </dgm:presLayoutVars>
      </dgm:prSet>
      <dgm:spPr/>
      <dgm:t>
        <a:bodyPr/>
        <a:lstStyle/>
        <a:p>
          <a:endParaRPr lang="en-GB"/>
        </a:p>
      </dgm:t>
    </dgm:pt>
  </dgm:ptLst>
  <dgm:cxnLst>
    <dgm:cxn modelId="{6AFE3957-64FD-4AD8-9954-4A80935EBE17}" type="presOf" srcId="{3D09A127-E9B5-4120-B095-3D814FB0980E}" destId="{DE22D7A1-A9B0-42FA-BA6E-3095D81C6B45}" srcOrd="0" destOrd="0" presId="urn:microsoft.com/office/officeart/2009/3/layout/StepUpProcess"/>
    <dgm:cxn modelId="{129AD27B-184A-4308-8748-CB772B583500}" srcId="{7FF4B609-8E19-4ACC-B3D7-55E0816F5C82}" destId="{BDDB68FA-2036-42FA-9629-4B773649865F}" srcOrd="0" destOrd="0" parTransId="{D4FBFCCE-D4A0-49C2-AD62-6ED37323E669}" sibTransId="{43DB61DF-C4C1-494D-B98C-035B7C114740}"/>
    <dgm:cxn modelId="{9E30E96E-62D1-470C-9C98-DCFD3A788FB8}" srcId="{7FF4B609-8E19-4ACC-B3D7-55E0816F5C82}" destId="{3D09A127-E9B5-4120-B095-3D814FB0980E}" srcOrd="2" destOrd="0" parTransId="{B980AF87-DB93-4211-B313-C567338A72C5}" sibTransId="{BA9421E0-B53E-4C50-A01E-F5510C4FC85E}"/>
    <dgm:cxn modelId="{BCBD9BCC-1A0B-4FCC-9B90-9A48B22E31FD}" type="presOf" srcId="{BDDB68FA-2036-42FA-9629-4B773649865F}" destId="{2B13BD63-831E-486F-9993-56E17002DD4B}" srcOrd="0" destOrd="0" presId="urn:microsoft.com/office/officeart/2009/3/layout/StepUpProcess"/>
    <dgm:cxn modelId="{786B455D-1EB5-4BD4-A30A-6C69E8793D24}" srcId="{7FF4B609-8E19-4ACC-B3D7-55E0816F5C82}" destId="{33A58C7A-2AED-4026-9D82-CCA05852CE53}" srcOrd="1" destOrd="0" parTransId="{00B860A1-C633-483C-AFEB-D204A71F96B8}" sibTransId="{A971BF90-A829-498B-A01B-56D510E7C484}"/>
    <dgm:cxn modelId="{15E92812-619A-425F-9258-D6E293E617D6}" type="presOf" srcId="{7FF4B609-8E19-4ACC-B3D7-55E0816F5C82}" destId="{CAA2F8F8-3CCE-4F20-B966-C71BF57B560C}" srcOrd="0" destOrd="0" presId="urn:microsoft.com/office/officeart/2009/3/layout/StepUpProcess"/>
    <dgm:cxn modelId="{6376E130-DDAD-41FC-94AA-59D67821DED5}" type="presOf" srcId="{33A58C7A-2AED-4026-9D82-CCA05852CE53}" destId="{6963C39B-1639-490E-80A8-5B0F4F87E558}" srcOrd="0" destOrd="0" presId="urn:microsoft.com/office/officeart/2009/3/layout/StepUpProcess"/>
    <dgm:cxn modelId="{16DD6783-4DA5-46DE-BB8A-FCBC09CB476F}" type="presParOf" srcId="{CAA2F8F8-3CCE-4F20-B966-C71BF57B560C}" destId="{7515A3DF-2973-4008-B803-33D763647434}" srcOrd="0" destOrd="0" presId="urn:microsoft.com/office/officeart/2009/3/layout/StepUpProcess"/>
    <dgm:cxn modelId="{5F09B978-5504-423B-A269-57B33B5461DB}" type="presParOf" srcId="{7515A3DF-2973-4008-B803-33D763647434}" destId="{1902CEF9-FC1D-4CFC-8AE6-5ABFC8EB9336}" srcOrd="0" destOrd="0" presId="urn:microsoft.com/office/officeart/2009/3/layout/StepUpProcess"/>
    <dgm:cxn modelId="{E438704B-6B31-453B-946C-DDB16A4B3CD8}" type="presParOf" srcId="{7515A3DF-2973-4008-B803-33D763647434}" destId="{2B13BD63-831E-486F-9993-56E17002DD4B}" srcOrd="1" destOrd="0" presId="urn:microsoft.com/office/officeart/2009/3/layout/StepUpProcess"/>
    <dgm:cxn modelId="{6F5E3FEE-DF3A-4712-8BF4-3F68F62B195A}" type="presParOf" srcId="{7515A3DF-2973-4008-B803-33D763647434}" destId="{1ABD2033-E31F-4A8C-A4FC-4F91E0589619}" srcOrd="2" destOrd="0" presId="urn:microsoft.com/office/officeart/2009/3/layout/StepUpProcess"/>
    <dgm:cxn modelId="{B016F5E2-9A8A-407E-81AB-E3B3AFAB7B93}" type="presParOf" srcId="{CAA2F8F8-3CCE-4F20-B966-C71BF57B560C}" destId="{F1273AA4-84F5-4CCD-9121-ADF74172D8D5}" srcOrd="1" destOrd="0" presId="urn:microsoft.com/office/officeart/2009/3/layout/StepUpProcess"/>
    <dgm:cxn modelId="{13862B04-592E-4E73-81AB-DB8C9ACF8565}" type="presParOf" srcId="{F1273AA4-84F5-4CCD-9121-ADF74172D8D5}" destId="{B8FF560B-5D16-429D-83EC-67EB64653753}" srcOrd="0" destOrd="0" presId="urn:microsoft.com/office/officeart/2009/3/layout/StepUpProcess"/>
    <dgm:cxn modelId="{30502067-EF32-41CE-9AA1-3124081C7D57}" type="presParOf" srcId="{CAA2F8F8-3CCE-4F20-B966-C71BF57B560C}" destId="{403B0D31-46F6-4093-861E-D60434037C96}" srcOrd="2" destOrd="0" presId="urn:microsoft.com/office/officeart/2009/3/layout/StepUpProcess"/>
    <dgm:cxn modelId="{9C241964-F207-4BC0-AEC1-03E8B228BD91}" type="presParOf" srcId="{403B0D31-46F6-4093-861E-D60434037C96}" destId="{9AD890E3-9D47-4934-BFF9-F05124370AB5}" srcOrd="0" destOrd="0" presId="urn:microsoft.com/office/officeart/2009/3/layout/StepUpProcess"/>
    <dgm:cxn modelId="{5EEE9324-DC0B-495D-968B-39C099FD0CDF}" type="presParOf" srcId="{403B0D31-46F6-4093-861E-D60434037C96}" destId="{6963C39B-1639-490E-80A8-5B0F4F87E558}" srcOrd="1" destOrd="0" presId="urn:microsoft.com/office/officeart/2009/3/layout/StepUpProcess"/>
    <dgm:cxn modelId="{96DC39D0-A994-46F1-B977-38696434DF5F}" type="presParOf" srcId="{403B0D31-46F6-4093-861E-D60434037C96}" destId="{9C149EEE-B28A-4E37-8763-8F72BA23FABD}" srcOrd="2" destOrd="0" presId="urn:microsoft.com/office/officeart/2009/3/layout/StepUpProcess"/>
    <dgm:cxn modelId="{4B60159F-95EE-429E-85F8-831BF0584414}" type="presParOf" srcId="{CAA2F8F8-3CCE-4F20-B966-C71BF57B560C}" destId="{9184D1DD-DAF1-4B3F-A034-85E932376B91}" srcOrd="3" destOrd="0" presId="urn:microsoft.com/office/officeart/2009/3/layout/StepUpProcess"/>
    <dgm:cxn modelId="{74F85BC1-5F67-4781-BB75-842142C133E0}" type="presParOf" srcId="{9184D1DD-DAF1-4B3F-A034-85E932376B91}" destId="{947059FA-EE10-4391-8201-B30A028D01BB}" srcOrd="0" destOrd="0" presId="urn:microsoft.com/office/officeart/2009/3/layout/StepUpProcess"/>
    <dgm:cxn modelId="{A3F62EA6-7319-4695-93D2-E8FB7D27BE0E}" type="presParOf" srcId="{CAA2F8F8-3CCE-4F20-B966-C71BF57B560C}" destId="{F9A36F92-CEB8-4F57-BE91-A645759D25AC}" srcOrd="4" destOrd="0" presId="urn:microsoft.com/office/officeart/2009/3/layout/StepUpProcess"/>
    <dgm:cxn modelId="{9F25233B-C67D-4BD2-9F1F-84951531E19A}" type="presParOf" srcId="{F9A36F92-CEB8-4F57-BE91-A645759D25AC}" destId="{E238C1A0-871D-4DE1-B21B-6D2CDBEB13F3}" srcOrd="0" destOrd="0" presId="urn:microsoft.com/office/officeart/2009/3/layout/StepUpProcess"/>
    <dgm:cxn modelId="{62D7C7BA-3B4C-4C1E-AA59-7836DCFCA53B}" type="presParOf" srcId="{F9A36F92-CEB8-4F57-BE91-A645759D25AC}" destId="{DE22D7A1-A9B0-42FA-BA6E-3095D81C6B45}"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54A757-9361-4FB6-AAE8-F859752C4972}"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GB"/>
        </a:p>
      </dgm:t>
    </dgm:pt>
    <dgm:pt modelId="{B3E9DEE7-D9FD-46AD-9A93-B2496657A007}" type="pres">
      <dgm:prSet presAssocID="{4F54A757-9361-4FB6-AAE8-F859752C4972}" presName="Name0" presStyleCnt="0">
        <dgm:presLayoutVars>
          <dgm:chMax val="2"/>
          <dgm:chPref val="2"/>
          <dgm:dir/>
          <dgm:animOne/>
          <dgm:resizeHandles val="exact"/>
        </dgm:presLayoutVars>
      </dgm:prSet>
      <dgm:spPr/>
      <dgm:t>
        <a:bodyPr/>
        <a:lstStyle/>
        <a:p>
          <a:endParaRPr lang="en-GB"/>
        </a:p>
      </dgm:t>
    </dgm:pt>
    <dgm:pt modelId="{8BDBD980-FF7F-4315-A854-78013C1085F0}" type="pres">
      <dgm:prSet presAssocID="{4F54A757-9361-4FB6-AAE8-F859752C4972}" presName="Background" presStyleLbl="bgImgPlace1" presStyleIdx="0" presStyleCnt="1"/>
      <dgm:spPr/>
    </dgm:pt>
    <dgm:pt modelId="{7ABDD6A6-9D59-4121-8A7C-70180E15B4AB}" type="pres">
      <dgm:prSet presAssocID="{4F54A757-9361-4FB6-AAE8-F859752C4972}" presName="ParentText1" presStyleLbl="revTx" presStyleIdx="0" presStyleCnt="2">
        <dgm:presLayoutVars>
          <dgm:chMax val="0"/>
          <dgm:chPref val="0"/>
          <dgm:bulletEnabled val="1"/>
        </dgm:presLayoutVars>
      </dgm:prSet>
      <dgm:spPr/>
      <dgm:t>
        <a:bodyPr/>
        <a:lstStyle/>
        <a:p>
          <a:endParaRPr lang="en-GB"/>
        </a:p>
      </dgm:t>
    </dgm:pt>
    <dgm:pt modelId="{53C8AECB-7A5A-4B76-B45A-F318C9FB8438}" type="pres">
      <dgm:prSet presAssocID="{4F54A757-9361-4FB6-AAE8-F859752C4972}" presName="ParentText2" presStyleLbl="revTx" presStyleIdx="1" presStyleCnt="2">
        <dgm:presLayoutVars>
          <dgm:chMax val="0"/>
          <dgm:chPref val="0"/>
          <dgm:bulletEnabled val="1"/>
        </dgm:presLayoutVars>
      </dgm:prSet>
      <dgm:spPr/>
      <dgm:t>
        <a:bodyPr/>
        <a:lstStyle/>
        <a:p>
          <a:endParaRPr lang="en-GB"/>
        </a:p>
      </dgm:t>
    </dgm:pt>
    <dgm:pt modelId="{93B2479C-9EFD-43D2-B45E-E40F1A3B109F}" type="pres">
      <dgm:prSet presAssocID="{4F54A757-9361-4FB6-AAE8-F859752C4972}" presName="Plus" presStyleLbl="alignNode1" presStyleIdx="0" presStyleCnt="2"/>
      <dgm:spPr/>
    </dgm:pt>
    <dgm:pt modelId="{84ACFCA2-D754-48FA-A7B8-28AF526E3CA1}" type="pres">
      <dgm:prSet presAssocID="{4F54A757-9361-4FB6-AAE8-F859752C4972}" presName="Minus" presStyleLbl="alignNode1" presStyleIdx="1" presStyleCnt="2"/>
      <dgm:spPr/>
    </dgm:pt>
    <dgm:pt modelId="{32A7E2C8-2A1D-4DC5-8C3A-3A54FA4ED4D4}" type="pres">
      <dgm:prSet presAssocID="{4F54A757-9361-4FB6-AAE8-F859752C4972}" presName="Divider" presStyleLbl="parChTrans1D1" presStyleIdx="0" presStyleCnt="1"/>
      <dgm:spPr/>
    </dgm:pt>
  </dgm:ptLst>
  <dgm:cxnLst>
    <dgm:cxn modelId="{D636AD4E-9588-4B6E-B60B-EFF3047AC581}" type="presOf" srcId="{4F54A757-9361-4FB6-AAE8-F859752C4972}" destId="{B3E9DEE7-D9FD-46AD-9A93-B2496657A007}" srcOrd="0" destOrd="0" presId="urn:microsoft.com/office/officeart/2009/3/layout/PlusandMinus"/>
    <dgm:cxn modelId="{FF827A71-1251-4BC7-B953-6E6A50FA9E2F}" type="presParOf" srcId="{B3E9DEE7-D9FD-46AD-9A93-B2496657A007}" destId="{8BDBD980-FF7F-4315-A854-78013C1085F0}" srcOrd="0" destOrd="0" presId="urn:microsoft.com/office/officeart/2009/3/layout/PlusandMinus"/>
    <dgm:cxn modelId="{F77DCBFC-7279-482E-BB25-FD7DAD44E3C3}" type="presParOf" srcId="{B3E9DEE7-D9FD-46AD-9A93-B2496657A007}" destId="{7ABDD6A6-9D59-4121-8A7C-70180E15B4AB}" srcOrd="1" destOrd="0" presId="urn:microsoft.com/office/officeart/2009/3/layout/PlusandMinus"/>
    <dgm:cxn modelId="{4141497E-3EB9-4BA1-8EA9-4F6918C71151}" type="presParOf" srcId="{B3E9DEE7-D9FD-46AD-9A93-B2496657A007}" destId="{53C8AECB-7A5A-4B76-B45A-F318C9FB8438}" srcOrd="2" destOrd="0" presId="urn:microsoft.com/office/officeart/2009/3/layout/PlusandMinus"/>
    <dgm:cxn modelId="{1B994906-2FA7-42CA-B941-5097B09C6234}" type="presParOf" srcId="{B3E9DEE7-D9FD-46AD-9A93-B2496657A007}" destId="{93B2479C-9EFD-43D2-B45E-E40F1A3B109F}" srcOrd="3" destOrd="0" presId="urn:microsoft.com/office/officeart/2009/3/layout/PlusandMinus"/>
    <dgm:cxn modelId="{40733E6F-97BE-4ABB-A7D6-BC81CD9FCE33}" type="presParOf" srcId="{B3E9DEE7-D9FD-46AD-9A93-B2496657A007}" destId="{84ACFCA2-D754-48FA-A7B8-28AF526E3CA1}" srcOrd="4" destOrd="0" presId="urn:microsoft.com/office/officeart/2009/3/layout/PlusandMinus"/>
    <dgm:cxn modelId="{CBE19C31-66F1-4AC5-8CB0-79847AFF5FA4}" type="presParOf" srcId="{B3E9DEE7-D9FD-46AD-9A93-B2496657A007}" destId="{32A7E2C8-2A1D-4DC5-8C3A-3A54FA4ED4D4}" srcOrd="5" destOrd="0" presId="urn:microsoft.com/office/officeart/2009/3/layout/PlusandMinu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3B0B0-041D-4C9F-AD44-E83F68CC92AA}"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n-GB"/>
        </a:p>
      </dgm:t>
    </dgm:pt>
    <dgm:pt modelId="{4D94188D-650D-46BD-9BA0-11574362503E}">
      <dgm:prSet phldrT="[Text]"/>
      <dgm:spPr/>
      <dgm:t>
        <a:bodyPr/>
        <a:lstStyle/>
        <a:p>
          <a:r>
            <a:rPr lang="en-GB" dirty="0" smtClean="0"/>
            <a:t>Guidance on best estimate and margin for uncertainty</a:t>
          </a:r>
          <a:endParaRPr lang="en-GB" dirty="0"/>
        </a:p>
      </dgm:t>
    </dgm:pt>
    <dgm:pt modelId="{A99F2E99-C050-4ABB-A583-0C88DFABDBD8}" type="parTrans" cxnId="{1F9AD53B-C31D-416A-86A9-31A78CB97395}">
      <dgm:prSet/>
      <dgm:spPr/>
      <dgm:t>
        <a:bodyPr/>
        <a:lstStyle/>
        <a:p>
          <a:endParaRPr lang="en-GB"/>
        </a:p>
      </dgm:t>
    </dgm:pt>
    <dgm:pt modelId="{D27034FF-EF7E-47ED-9A74-6D95DA3E075A}" type="sibTrans" cxnId="{1F9AD53B-C31D-416A-86A9-31A78CB97395}">
      <dgm:prSet/>
      <dgm:spPr/>
      <dgm:t>
        <a:bodyPr/>
        <a:lstStyle/>
        <a:p>
          <a:endParaRPr lang="en-GB"/>
        </a:p>
      </dgm:t>
    </dgm:pt>
    <dgm:pt modelId="{BFFBC0A3-A36C-44C0-90AE-EE8AD05325A4}" type="pres">
      <dgm:prSet presAssocID="{7AF3B0B0-041D-4C9F-AD44-E83F68CC92AA}" presName="diagram" presStyleCnt="0">
        <dgm:presLayoutVars>
          <dgm:dir/>
          <dgm:resizeHandles val="exact"/>
        </dgm:presLayoutVars>
      </dgm:prSet>
      <dgm:spPr/>
      <dgm:t>
        <a:bodyPr/>
        <a:lstStyle/>
        <a:p>
          <a:endParaRPr lang="en-GB"/>
        </a:p>
      </dgm:t>
    </dgm:pt>
    <dgm:pt modelId="{E1E93117-2B0B-4E06-ACB1-FC3374D9358F}" type="pres">
      <dgm:prSet presAssocID="{4D94188D-650D-46BD-9BA0-11574362503E}" presName="node" presStyleLbl="node1" presStyleIdx="0" presStyleCnt="1">
        <dgm:presLayoutVars>
          <dgm:bulletEnabled val="1"/>
        </dgm:presLayoutVars>
      </dgm:prSet>
      <dgm:spPr/>
      <dgm:t>
        <a:bodyPr/>
        <a:lstStyle/>
        <a:p>
          <a:endParaRPr lang="en-GB"/>
        </a:p>
      </dgm:t>
    </dgm:pt>
  </dgm:ptLst>
  <dgm:cxnLst>
    <dgm:cxn modelId="{1F9AD53B-C31D-416A-86A9-31A78CB97395}" srcId="{7AF3B0B0-041D-4C9F-AD44-E83F68CC92AA}" destId="{4D94188D-650D-46BD-9BA0-11574362503E}" srcOrd="0" destOrd="0" parTransId="{A99F2E99-C050-4ABB-A583-0C88DFABDBD8}" sibTransId="{D27034FF-EF7E-47ED-9A74-6D95DA3E075A}"/>
    <dgm:cxn modelId="{C84215E2-BCD1-43DF-BDCF-DDBB404B031D}" type="presOf" srcId="{4D94188D-650D-46BD-9BA0-11574362503E}" destId="{E1E93117-2B0B-4E06-ACB1-FC3374D9358F}" srcOrd="0" destOrd="0" presId="urn:microsoft.com/office/officeart/2005/8/layout/default#1"/>
    <dgm:cxn modelId="{12673607-EDAB-4605-8700-2FBD22D0B47D}" type="presOf" srcId="{7AF3B0B0-041D-4C9F-AD44-E83F68CC92AA}" destId="{BFFBC0A3-A36C-44C0-90AE-EE8AD05325A4}" srcOrd="0" destOrd="0" presId="urn:microsoft.com/office/officeart/2005/8/layout/default#1"/>
    <dgm:cxn modelId="{5362E927-28E0-4BE0-845C-68E99344E159}" type="presParOf" srcId="{BFFBC0A3-A36C-44C0-90AE-EE8AD05325A4}" destId="{E1E93117-2B0B-4E06-ACB1-FC3374D9358F}" srcOrd="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9AC67-EE6C-4688-9DCB-48C32015E777}" type="doc">
      <dgm:prSet loTypeId="urn:microsoft.com/office/officeart/2005/8/layout/default#2" loCatId="list" qsTypeId="urn:microsoft.com/office/officeart/2005/8/quickstyle/simple1" qsCatId="simple" csTypeId="urn:microsoft.com/office/officeart/2005/8/colors/accent2_3" csCatId="accent2" phldr="1"/>
      <dgm:spPr/>
      <dgm:t>
        <a:bodyPr/>
        <a:lstStyle/>
        <a:p>
          <a:endParaRPr lang="en-GB"/>
        </a:p>
      </dgm:t>
    </dgm:pt>
    <dgm:pt modelId="{457357D3-02BF-44BE-8BBB-D5E916584BBF}">
      <dgm:prSet phldrT="[Text]"/>
      <dgm:spPr/>
      <dgm:t>
        <a:bodyPr/>
        <a:lstStyle/>
        <a:p>
          <a:r>
            <a:rPr lang="en-GB" dirty="0" smtClean="0"/>
            <a:t>Changes in claims environment – past and future</a:t>
          </a:r>
          <a:endParaRPr lang="en-GB" dirty="0"/>
        </a:p>
      </dgm:t>
    </dgm:pt>
    <dgm:pt modelId="{26D00F4D-1059-4258-8920-AFFF538BDBAD}" type="parTrans" cxnId="{D396C9E0-C1EE-4DA1-A7B3-16716A88C0C9}">
      <dgm:prSet/>
      <dgm:spPr/>
      <dgm:t>
        <a:bodyPr/>
        <a:lstStyle/>
        <a:p>
          <a:endParaRPr lang="en-GB"/>
        </a:p>
      </dgm:t>
    </dgm:pt>
    <dgm:pt modelId="{EFCD8DA8-4F99-4412-9C6D-C3CBC8CBB778}" type="sibTrans" cxnId="{D396C9E0-C1EE-4DA1-A7B3-16716A88C0C9}">
      <dgm:prSet/>
      <dgm:spPr/>
      <dgm:t>
        <a:bodyPr/>
        <a:lstStyle/>
        <a:p>
          <a:endParaRPr lang="en-GB"/>
        </a:p>
      </dgm:t>
    </dgm:pt>
    <dgm:pt modelId="{4F275E50-48CF-40DC-BF6C-653247DC2E17}">
      <dgm:prSet/>
      <dgm:spPr/>
      <dgm:t>
        <a:bodyPr/>
        <a:lstStyle/>
        <a:p>
          <a:r>
            <a:rPr lang="en-GB" dirty="0" smtClean="0"/>
            <a:t>Exposures to latent claims or new types of claim</a:t>
          </a:r>
        </a:p>
      </dgm:t>
    </dgm:pt>
    <dgm:pt modelId="{E88DDBD7-2070-47B0-92C4-9684A83E7F64}" type="parTrans" cxnId="{9723113D-366F-4DFF-8589-400A0BABED50}">
      <dgm:prSet/>
      <dgm:spPr/>
      <dgm:t>
        <a:bodyPr/>
        <a:lstStyle/>
        <a:p>
          <a:endParaRPr lang="en-GB"/>
        </a:p>
      </dgm:t>
    </dgm:pt>
    <dgm:pt modelId="{FDFF4BF2-BD41-47AA-A8DA-2AFC10095AF7}" type="sibTrans" cxnId="{9723113D-366F-4DFF-8589-400A0BABED50}">
      <dgm:prSet/>
      <dgm:spPr/>
      <dgm:t>
        <a:bodyPr/>
        <a:lstStyle/>
        <a:p>
          <a:endParaRPr lang="en-GB"/>
        </a:p>
      </dgm:t>
    </dgm:pt>
    <dgm:pt modelId="{C2CA8678-4976-419E-8F58-597D6A25D750}">
      <dgm:prSet/>
      <dgm:spPr/>
      <dgm:t>
        <a:bodyPr/>
        <a:lstStyle/>
        <a:p>
          <a:r>
            <a:rPr lang="en-GB" dirty="0" smtClean="0"/>
            <a:t>Exposure to binary events</a:t>
          </a:r>
        </a:p>
      </dgm:t>
    </dgm:pt>
    <dgm:pt modelId="{7B058C87-A79F-4421-BC73-AE42E272E024}" type="parTrans" cxnId="{5E7D9377-5185-4091-B754-E6AFE2D6280C}">
      <dgm:prSet/>
      <dgm:spPr/>
      <dgm:t>
        <a:bodyPr/>
        <a:lstStyle/>
        <a:p>
          <a:endParaRPr lang="en-GB"/>
        </a:p>
      </dgm:t>
    </dgm:pt>
    <dgm:pt modelId="{E2148857-4622-4F93-9CDF-003DE8B107EB}" type="sibTrans" cxnId="{5E7D9377-5185-4091-B754-E6AFE2D6280C}">
      <dgm:prSet/>
      <dgm:spPr/>
      <dgm:t>
        <a:bodyPr/>
        <a:lstStyle/>
        <a:p>
          <a:endParaRPr lang="en-GB"/>
        </a:p>
      </dgm:t>
    </dgm:pt>
    <dgm:pt modelId="{B4F64827-2FFD-4981-8F61-4A41155AC0FF}">
      <dgm:prSet/>
      <dgm:spPr/>
      <dgm:t>
        <a:bodyPr/>
        <a:lstStyle/>
        <a:p>
          <a:r>
            <a:rPr lang="en-GB" dirty="0" smtClean="0"/>
            <a:t>Data quality issues</a:t>
          </a:r>
        </a:p>
      </dgm:t>
    </dgm:pt>
    <dgm:pt modelId="{0C55530F-814D-429E-8168-67E4F1172D7D}" type="parTrans" cxnId="{D93D1725-1E6F-43EB-AD32-5EB5B1AB06F4}">
      <dgm:prSet/>
      <dgm:spPr/>
      <dgm:t>
        <a:bodyPr/>
        <a:lstStyle/>
        <a:p>
          <a:endParaRPr lang="en-GB"/>
        </a:p>
      </dgm:t>
    </dgm:pt>
    <dgm:pt modelId="{A3507DF7-6AED-460E-9153-CD65FFC8CE1A}" type="sibTrans" cxnId="{D93D1725-1E6F-43EB-AD32-5EB5B1AB06F4}">
      <dgm:prSet/>
      <dgm:spPr/>
      <dgm:t>
        <a:bodyPr/>
        <a:lstStyle/>
        <a:p>
          <a:endParaRPr lang="en-GB"/>
        </a:p>
      </dgm:t>
    </dgm:pt>
    <dgm:pt modelId="{81C3ACCC-A5E3-4AF5-B4FF-E3A626ABBB87}">
      <dgm:prSet/>
      <dgm:spPr/>
      <dgm:t>
        <a:bodyPr/>
        <a:lstStyle/>
        <a:p>
          <a:r>
            <a:rPr lang="en-GB" dirty="0" smtClean="0"/>
            <a:t>Mergers and acquisitions</a:t>
          </a:r>
        </a:p>
      </dgm:t>
    </dgm:pt>
    <dgm:pt modelId="{5B56FBD0-2F56-4858-89C3-1D9FDD00AE9C}" type="parTrans" cxnId="{8C669853-AC0C-4405-8571-DB4E135B93D1}">
      <dgm:prSet/>
      <dgm:spPr/>
      <dgm:t>
        <a:bodyPr/>
        <a:lstStyle/>
        <a:p>
          <a:endParaRPr lang="en-GB"/>
        </a:p>
      </dgm:t>
    </dgm:pt>
    <dgm:pt modelId="{5EA75BBA-971C-4B13-A949-5A32D27E4DD6}" type="sibTrans" cxnId="{8C669853-AC0C-4405-8571-DB4E135B93D1}">
      <dgm:prSet/>
      <dgm:spPr/>
      <dgm:t>
        <a:bodyPr/>
        <a:lstStyle/>
        <a:p>
          <a:endParaRPr lang="en-GB"/>
        </a:p>
      </dgm:t>
    </dgm:pt>
    <dgm:pt modelId="{6733F023-DEA3-4003-A33C-1AE45629B7D4}">
      <dgm:prSet/>
      <dgm:spPr/>
      <dgm:t>
        <a:bodyPr/>
        <a:lstStyle/>
        <a:p>
          <a:r>
            <a:rPr lang="en-GB" dirty="0" smtClean="0"/>
            <a:t>Changes in claim handling</a:t>
          </a:r>
        </a:p>
      </dgm:t>
    </dgm:pt>
    <dgm:pt modelId="{A0BD16E2-BC4B-428A-BFF0-261212C8D956}" type="parTrans" cxnId="{11B0A3E2-41DB-4CD3-89C4-A3DB956B2B61}">
      <dgm:prSet/>
      <dgm:spPr/>
      <dgm:t>
        <a:bodyPr/>
        <a:lstStyle/>
        <a:p>
          <a:endParaRPr lang="en-GB"/>
        </a:p>
      </dgm:t>
    </dgm:pt>
    <dgm:pt modelId="{5BD7D32E-F766-43CE-97B2-DBC2E2F291E4}" type="sibTrans" cxnId="{11B0A3E2-41DB-4CD3-89C4-A3DB956B2B61}">
      <dgm:prSet/>
      <dgm:spPr/>
      <dgm:t>
        <a:bodyPr/>
        <a:lstStyle/>
        <a:p>
          <a:endParaRPr lang="en-GB"/>
        </a:p>
      </dgm:t>
    </dgm:pt>
    <dgm:pt modelId="{4855E4F1-0231-4D9F-85A3-E6A896E0DF58}" type="pres">
      <dgm:prSet presAssocID="{0F49AC67-EE6C-4688-9DCB-48C32015E777}" presName="diagram" presStyleCnt="0">
        <dgm:presLayoutVars>
          <dgm:dir/>
          <dgm:resizeHandles val="exact"/>
        </dgm:presLayoutVars>
      </dgm:prSet>
      <dgm:spPr/>
      <dgm:t>
        <a:bodyPr/>
        <a:lstStyle/>
        <a:p>
          <a:endParaRPr lang="en-GB"/>
        </a:p>
      </dgm:t>
    </dgm:pt>
    <dgm:pt modelId="{1ECE2A73-FBB5-4FB3-A7FD-E0ECD3879EF4}" type="pres">
      <dgm:prSet presAssocID="{457357D3-02BF-44BE-8BBB-D5E916584BBF}" presName="node" presStyleLbl="node1" presStyleIdx="0" presStyleCnt="6">
        <dgm:presLayoutVars>
          <dgm:bulletEnabled val="1"/>
        </dgm:presLayoutVars>
      </dgm:prSet>
      <dgm:spPr/>
      <dgm:t>
        <a:bodyPr/>
        <a:lstStyle/>
        <a:p>
          <a:endParaRPr lang="en-GB"/>
        </a:p>
      </dgm:t>
    </dgm:pt>
    <dgm:pt modelId="{EDC8C4E6-DBB2-4F7B-A910-8C1BA9614CA8}" type="pres">
      <dgm:prSet presAssocID="{EFCD8DA8-4F99-4412-9C6D-C3CBC8CBB778}" presName="sibTrans" presStyleCnt="0"/>
      <dgm:spPr/>
    </dgm:pt>
    <dgm:pt modelId="{B30E5675-253B-4E36-8FA3-3C9ABB98F9EC}" type="pres">
      <dgm:prSet presAssocID="{4F275E50-48CF-40DC-BF6C-653247DC2E17}" presName="node" presStyleLbl="node1" presStyleIdx="1" presStyleCnt="6">
        <dgm:presLayoutVars>
          <dgm:bulletEnabled val="1"/>
        </dgm:presLayoutVars>
      </dgm:prSet>
      <dgm:spPr/>
      <dgm:t>
        <a:bodyPr/>
        <a:lstStyle/>
        <a:p>
          <a:endParaRPr lang="en-GB"/>
        </a:p>
      </dgm:t>
    </dgm:pt>
    <dgm:pt modelId="{0C3C3F45-0AAD-4E4A-A768-CBE5D14F9980}" type="pres">
      <dgm:prSet presAssocID="{FDFF4BF2-BD41-47AA-A8DA-2AFC10095AF7}" presName="sibTrans" presStyleCnt="0"/>
      <dgm:spPr/>
    </dgm:pt>
    <dgm:pt modelId="{42378BC2-AC38-4758-8B82-8B675BD3D6F0}" type="pres">
      <dgm:prSet presAssocID="{C2CA8678-4976-419E-8F58-597D6A25D750}" presName="node" presStyleLbl="node1" presStyleIdx="2" presStyleCnt="6">
        <dgm:presLayoutVars>
          <dgm:bulletEnabled val="1"/>
        </dgm:presLayoutVars>
      </dgm:prSet>
      <dgm:spPr/>
      <dgm:t>
        <a:bodyPr/>
        <a:lstStyle/>
        <a:p>
          <a:endParaRPr lang="en-GB"/>
        </a:p>
      </dgm:t>
    </dgm:pt>
    <dgm:pt modelId="{A0C12FB9-6A77-4B3D-A764-6DF3A7E51F98}" type="pres">
      <dgm:prSet presAssocID="{E2148857-4622-4F93-9CDF-003DE8B107EB}" presName="sibTrans" presStyleCnt="0"/>
      <dgm:spPr/>
    </dgm:pt>
    <dgm:pt modelId="{E97EA991-5D8C-40AD-9DCD-11F1A17E99EA}" type="pres">
      <dgm:prSet presAssocID="{B4F64827-2FFD-4981-8F61-4A41155AC0FF}" presName="node" presStyleLbl="node1" presStyleIdx="3" presStyleCnt="6">
        <dgm:presLayoutVars>
          <dgm:bulletEnabled val="1"/>
        </dgm:presLayoutVars>
      </dgm:prSet>
      <dgm:spPr/>
      <dgm:t>
        <a:bodyPr/>
        <a:lstStyle/>
        <a:p>
          <a:endParaRPr lang="en-GB"/>
        </a:p>
      </dgm:t>
    </dgm:pt>
    <dgm:pt modelId="{EBB70F70-7F5D-421A-8162-F1E695208ED7}" type="pres">
      <dgm:prSet presAssocID="{A3507DF7-6AED-460E-9153-CD65FFC8CE1A}" presName="sibTrans" presStyleCnt="0"/>
      <dgm:spPr/>
    </dgm:pt>
    <dgm:pt modelId="{D11930D7-C633-45CF-ABAE-9EDE4F995966}" type="pres">
      <dgm:prSet presAssocID="{81C3ACCC-A5E3-4AF5-B4FF-E3A626ABBB87}" presName="node" presStyleLbl="node1" presStyleIdx="4" presStyleCnt="6">
        <dgm:presLayoutVars>
          <dgm:bulletEnabled val="1"/>
        </dgm:presLayoutVars>
      </dgm:prSet>
      <dgm:spPr/>
      <dgm:t>
        <a:bodyPr/>
        <a:lstStyle/>
        <a:p>
          <a:endParaRPr lang="en-GB"/>
        </a:p>
      </dgm:t>
    </dgm:pt>
    <dgm:pt modelId="{74EBA378-5D71-4F20-A9FD-5849DBA28DAD}" type="pres">
      <dgm:prSet presAssocID="{5EA75BBA-971C-4B13-A949-5A32D27E4DD6}" presName="sibTrans" presStyleCnt="0"/>
      <dgm:spPr/>
    </dgm:pt>
    <dgm:pt modelId="{256E6ADA-E8E3-4476-A7B3-6EAE4B15FCE5}" type="pres">
      <dgm:prSet presAssocID="{6733F023-DEA3-4003-A33C-1AE45629B7D4}" presName="node" presStyleLbl="node1" presStyleIdx="5" presStyleCnt="6">
        <dgm:presLayoutVars>
          <dgm:bulletEnabled val="1"/>
        </dgm:presLayoutVars>
      </dgm:prSet>
      <dgm:spPr/>
      <dgm:t>
        <a:bodyPr/>
        <a:lstStyle/>
        <a:p>
          <a:endParaRPr lang="en-GB"/>
        </a:p>
      </dgm:t>
    </dgm:pt>
  </dgm:ptLst>
  <dgm:cxnLst>
    <dgm:cxn modelId="{F4F85F8F-913F-491F-86E5-3763B3A79350}" type="presOf" srcId="{81C3ACCC-A5E3-4AF5-B4FF-E3A626ABBB87}" destId="{D11930D7-C633-45CF-ABAE-9EDE4F995966}" srcOrd="0" destOrd="0" presId="urn:microsoft.com/office/officeart/2005/8/layout/default#2"/>
    <dgm:cxn modelId="{47FD8BAF-BFB1-47AC-9C53-5B6700D3AD80}" type="presOf" srcId="{0F49AC67-EE6C-4688-9DCB-48C32015E777}" destId="{4855E4F1-0231-4D9F-85A3-E6A896E0DF58}" srcOrd="0" destOrd="0" presId="urn:microsoft.com/office/officeart/2005/8/layout/default#2"/>
    <dgm:cxn modelId="{D93D1725-1E6F-43EB-AD32-5EB5B1AB06F4}" srcId="{0F49AC67-EE6C-4688-9DCB-48C32015E777}" destId="{B4F64827-2FFD-4981-8F61-4A41155AC0FF}" srcOrd="3" destOrd="0" parTransId="{0C55530F-814D-429E-8168-67E4F1172D7D}" sibTransId="{A3507DF7-6AED-460E-9153-CD65FFC8CE1A}"/>
    <dgm:cxn modelId="{FB040566-4A5E-4F2B-9913-FCCC8AAC0B2C}" type="presOf" srcId="{6733F023-DEA3-4003-A33C-1AE45629B7D4}" destId="{256E6ADA-E8E3-4476-A7B3-6EAE4B15FCE5}" srcOrd="0" destOrd="0" presId="urn:microsoft.com/office/officeart/2005/8/layout/default#2"/>
    <dgm:cxn modelId="{D396C9E0-C1EE-4DA1-A7B3-16716A88C0C9}" srcId="{0F49AC67-EE6C-4688-9DCB-48C32015E777}" destId="{457357D3-02BF-44BE-8BBB-D5E916584BBF}" srcOrd="0" destOrd="0" parTransId="{26D00F4D-1059-4258-8920-AFFF538BDBAD}" sibTransId="{EFCD8DA8-4F99-4412-9C6D-C3CBC8CBB778}"/>
    <dgm:cxn modelId="{5E7D9377-5185-4091-B754-E6AFE2D6280C}" srcId="{0F49AC67-EE6C-4688-9DCB-48C32015E777}" destId="{C2CA8678-4976-419E-8F58-597D6A25D750}" srcOrd="2" destOrd="0" parTransId="{7B058C87-A79F-4421-BC73-AE42E272E024}" sibTransId="{E2148857-4622-4F93-9CDF-003DE8B107EB}"/>
    <dgm:cxn modelId="{C876847D-75CF-45D9-BE2F-40CD94AD1C94}" type="presOf" srcId="{457357D3-02BF-44BE-8BBB-D5E916584BBF}" destId="{1ECE2A73-FBB5-4FB3-A7FD-E0ECD3879EF4}" srcOrd="0" destOrd="0" presId="urn:microsoft.com/office/officeart/2005/8/layout/default#2"/>
    <dgm:cxn modelId="{B5412A90-7080-4768-A04D-A832575AB2E1}" type="presOf" srcId="{4F275E50-48CF-40DC-BF6C-653247DC2E17}" destId="{B30E5675-253B-4E36-8FA3-3C9ABB98F9EC}" srcOrd="0" destOrd="0" presId="urn:microsoft.com/office/officeart/2005/8/layout/default#2"/>
    <dgm:cxn modelId="{8C669853-AC0C-4405-8571-DB4E135B93D1}" srcId="{0F49AC67-EE6C-4688-9DCB-48C32015E777}" destId="{81C3ACCC-A5E3-4AF5-B4FF-E3A626ABBB87}" srcOrd="4" destOrd="0" parTransId="{5B56FBD0-2F56-4858-89C3-1D9FDD00AE9C}" sibTransId="{5EA75BBA-971C-4B13-A949-5A32D27E4DD6}"/>
    <dgm:cxn modelId="{D4BF869B-99D4-4C43-97CC-B7FDD6449D3F}" type="presOf" srcId="{B4F64827-2FFD-4981-8F61-4A41155AC0FF}" destId="{E97EA991-5D8C-40AD-9DCD-11F1A17E99EA}" srcOrd="0" destOrd="0" presId="urn:microsoft.com/office/officeart/2005/8/layout/default#2"/>
    <dgm:cxn modelId="{9723113D-366F-4DFF-8589-400A0BABED50}" srcId="{0F49AC67-EE6C-4688-9DCB-48C32015E777}" destId="{4F275E50-48CF-40DC-BF6C-653247DC2E17}" srcOrd="1" destOrd="0" parTransId="{E88DDBD7-2070-47B0-92C4-9684A83E7F64}" sibTransId="{FDFF4BF2-BD41-47AA-A8DA-2AFC10095AF7}"/>
    <dgm:cxn modelId="{11B0A3E2-41DB-4CD3-89C4-A3DB956B2B61}" srcId="{0F49AC67-EE6C-4688-9DCB-48C32015E777}" destId="{6733F023-DEA3-4003-A33C-1AE45629B7D4}" srcOrd="5" destOrd="0" parTransId="{A0BD16E2-BC4B-428A-BFF0-261212C8D956}" sibTransId="{5BD7D32E-F766-43CE-97B2-DBC2E2F291E4}"/>
    <dgm:cxn modelId="{F8035033-BE2E-4AC4-B120-91078EF23294}" type="presOf" srcId="{C2CA8678-4976-419E-8F58-597D6A25D750}" destId="{42378BC2-AC38-4758-8B82-8B675BD3D6F0}" srcOrd="0" destOrd="0" presId="urn:microsoft.com/office/officeart/2005/8/layout/default#2"/>
    <dgm:cxn modelId="{DA987B36-5023-4F45-8858-FF61771EDF5E}" type="presParOf" srcId="{4855E4F1-0231-4D9F-85A3-E6A896E0DF58}" destId="{1ECE2A73-FBB5-4FB3-A7FD-E0ECD3879EF4}" srcOrd="0" destOrd="0" presId="urn:microsoft.com/office/officeart/2005/8/layout/default#2"/>
    <dgm:cxn modelId="{715F6FE2-FCD8-458F-A8AE-8ED9B5E95766}" type="presParOf" srcId="{4855E4F1-0231-4D9F-85A3-E6A896E0DF58}" destId="{EDC8C4E6-DBB2-4F7B-A910-8C1BA9614CA8}" srcOrd="1" destOrd="0" presId="urn:microsoft.com/office/officeart/2005/8/layout/default#2"/>
    <dgm:cxn modelId="{E7684508-F21E-4469-9EAA-7E76ED966F59}" type="presParOf" srcId="{4855E4F1-0231-4D9F-85A3-E6A896E0DF58}" destId="{B30E5675-253B-4E36-8FA3-3C9ABB98F9EC}" srcOrd="2" destOrd="0" presId="urn:microsoft.com/office/officeart/2005/8/layout/default#2"/>
    <dgm:cxn modelId="{E4B77FED-B5CD-4168-8D2D-EA473EF1E647}" type="presParOf" srcId="{4855E4F1-0231-4D9F-85A3-E6A896E0DF58}" destId="{0C3C3F45-0AAD-4E4A-A768-CBE5D14F9980}" srcOrd="3" destOrd="0" presId="urn:microsoft.com/office/officeart/2005/8/layout/default#2"/>
    <dgm:cxn modelId="{86AFB35F-4FC8-4FD5-BD06-32FCFFC58003}" type="presParOf" srcId="{4855E4F1-0231-4D9F-85A3-E6A896E0DF58}" destId="{42378BC2-AC38-4758-8B82-8B675BD3D6F0}" srcOrd="4" destOrd="0" presId="urn:microsoft.com/office/officeart/2005/8/layout/default#2"/>
    <dgm:cxn modelId="{9161A483-06C5-4F2B-85FF-1F6134FA9F87}" type="presParOf" srcId="{4855E4F1-0231-4D9F-85A3-E6A896E0DF58}" destId="{A0C12FB9-6A77-4B3D-A764-6DF3A7E51F98}" srcOrd="5" destOrd="0" presId="urn:microsoft.com/office/officeart/2005/8/layout/default#2"/>
    <dgm:cxn modelId="{E11406E9-583D-4307-9C28-77AF2738FB08}" type="presParOf" srcId="{4855E4F1-0231-4D9F-85A3-E6A896E0DF58}" destId="{E97EA991-5D8C-40AD-9DCD-11F1A17E99EA}" srcOrd="6" destOrd="0" presId="urn:microsoft.com/office/officeart/2005/8/layout/default#2"/>
    <dgm:cxn modelId="{C205FAB9-A1E1-40D3-8A57-C08DA6E39697}" type="presParOf" srcId="{4855E4F1-0231-4D9F-85A3-E6A896E0DF58}" destId="{EBB70F70-7F5D-421A-8162-F1E695208ED7}" srcOrd="7" destOrd="0" presId="urn:microsoft.com/office/officeart/2005/8/layout/default#2"/>
    <dgm:cxn modelId="{4D012F18-EA32-42E0-B2AC-68FB56C83289}" type="presParOf" srcId="{4855E4F1-0231-4D9F-85A3-E6A896E0DF58}" destId="{D11930D7-C633-45CF-ABAE-9EDE4F995966}" srcOrd="8" destOrd="0" presId="urn:microsoft.com/office/officeart/2005/8/layout/default#2"/>
    <dgm:cxn modelId="{F0597CF5-8B2D-47A1-937C-3B4CBDD1052B}" type="presParOf" srcId="{4855E4F1-0231-4D9F-85A3-E6A896E0DF58}" destId="{74EBA378-5D71-4F20-A9FD-5849DBA28DAD}" srcOrd="9" destOrd="0" presId="urn:microsoft.com/office/officeart/2005/8/layout/default#2"/>
    <dgm:cxn modelId="{26CD74C3-797B-44EE-8495-1C89CF1A455D}" type="presParOf" srcId="{4855E4F1-0231-4D9F-85A3-E6A896E0DF58}" destId="{256E6ADA-E8E3-4476-A7B3-6EAE4B15FCE5}" srcOrd="1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9AC67-EE6C-4688-9DCB-48C32015E777}" type="doc">
      <dgm:prSet loTypeId="urn:microsoft.com/office/officeart/2005/8/layout/default#3" loCatId="list" qsTypeId="urn:microsoft.com/office/officeart/2005/8/quickstyle/simple1" qsCatId="simple" csTypeId="urn:microsoft.com/office/officeart/2005/8/colors/accent1_4" csCatId="accent1" phldr="1"/>
      <dgm:spPr/>
      <dgm:t>
        <a:bodyPr/>
        <a:lstStyle/>
        <a:p>
          <a:endParaRPr lang="en-GB"/>
        </a:p>
      </dgm:t>
    </dgm:pt>
    <dgm:pt modelId="{457357D3-02BF-44BE-8BBB-D5E916584BBF}">
      <dgm:prSet phldrT="[Text]"/>
      <dgm:spPr/>
      <dgm:t>
        <a:bodyPr/>
        <a:lstStyle/>
        <a:p>
          <a:r>
            <a:rPr lang="en-GB" dirty="0" smtClean="0"/>
            <a:t>Statistical buffer over best estimate</a:t>
          </a:r>
          <a:endParaRPr lang="en-GB" dirty="0"/>
        </a:p>
      </dgm:t>
    </dgm:pt>
    <dgm:pt modelId="{26D00F4D-1059-4258-8920-AFFF538BDBAD}" type="parTrans" cxnId="{D396C9E0-C1EE-4DA1-A7B3-16716A88C0C9}">
      <dgm:prSet/>
      <dgm:spPr/>
      <dgm:t>
        <a:bodyPr/>
        <a:lstStyle/>
        <a:p>
          <a:endParaRPr lang="en-GB"/>
        </a:p>
      </dgm:t>
    </dgm:pt>
    <dgm:pt modelId="{EFCD8DA8-4F99-4412-9C6D-C3CBC8CBB778}" type="sibTrans" cxnId="{D396C9E0-C1EE-4DA1-A7B3-16716A88C0C9}">
      <dgm:prSet/>
      <dgm:spPr/>
      <dgm:t>
        <a:bodyPr/>
        <a:lstStyle/>
        <a:p>
          <a:endParaRPr lang="en-GB"/>
        </a:p>
      </dgm:t>
    </dgm:pt>
    <dgm:pt modelId="{A4188BA7-CC78-4C69-97E4-C956D087620B}">
      <dgm:prSet/>
      <dgm:spPr/>
      <dgm:t>
        <a:bodyPr/>
        <a:lstStyle/>
        <a:p>
          <a:r>
            <a:rPr lang="en-GB" dirty="0" smtClean="0"/>
            <a:t>Impact of various scenarios and stresses considered</a:t>
          </a:r>
        </a:p>
      </dgm:t>
    </dgm:pt>
    <dgm:pt modelId="{60BD3915-DAE7-4533-841F-0B16CA06A8AB}" type="parTrans" cxnId="{37A64BEB-31E8-40AC-BBAD-06F824DA936C}">
      <dgm:prSet/>
      <dgm:spPr/>
      <dgm:t>
        <a:bodyPr/>
        <a:lstStyle/>
        <a:p>
          <a:endParaRPr lang="en-GB"/>
        </a:p>
      </dgm:t>
    </dgm:pt>
    <dgm:pt modelId="{E5761066-5AB4-4926-95EC-2158F1BCCDE4}" type="sibTrans" cxnId="{37A64BEB-31E8-40AC-BBAD-06F824DA936C}">
      <dgm:prSet/>
      <dgm:spPr/>
      <dgm:t>
        <a:bodyPr/>
        <a:lstStyle/>
        <a:p>
          <a:endParaRPr lang="en-GB"/>
        </a:p>
      </dgm:t>
    </dgm:pt>
    <dgm:pt modelId="{1E3AF331-3139-4A67-8576-085DA9932612}">
      <dgm:prSet/>
      <dgm:spPr/>
      <dgm:t>
        <a:bodyPr/>
        <a:lstStyle/>
        <a:p>
          <a:r>
            <a:rPr lang="en-GB" smtClean="0"/>
            <a:t>Allowance for diversification effects</a:t>
          </a:r>
          <a:endParaRPr lang="en-GB" dirty="0" smtClean="0"/>
        </a:p>
      </dgm:t>
    </dgm:pt>
    <dgm:pt modelId="{9928AB73-9D2C-4949-8A10-62567E75B918}" type="parTrans" cxnId="{F5F28B1C-F5D0-4D43-A052-8C3B9EDED6CD}">
      <dgm:prSet/>
      <dgm:spPr/>
      <dgm:t>
        <a:bodyPr/>
        <a:lstStyle/>
        <a:p>
          <a:endParaRPr lang="en-GB"/>
        </a:p>
      </dgm:t>
    </dgm:pt>
    <dgm:pt modelId="{5356D423-92B7-4F80-A5EC-C7C9DF199A3A}" type="sibTrans" cxnId="{F5F28B1C-F5D0-4D43-A052-8C3B9EDED6CD}">
      <dgm:prSet/>
      <dgm:spPr/>
      <dgm:t>
        <a:bodyPr/>
        <a:lstStyle/>
        <a:p>
          <a:endParaRPr lang="en-GB"/>
        </a:p>
      </dgm:t>
    </dgm:pt>
    <dgm:pt modelId="{CC79978A-E15A-4754-B179-612030BEB00D}">
      <dgm:prSet/>
      <dgm:spPr/>
      <dgm:t>
        <a:bodyPr/>
        <a:lstStyle/>
        <a:p>
          <a:r>
            <a:rPr lang="en-GB" smtClean="0"/>
            <a:t>Consideration of the Board’s risk Appetite Statement</a:t>
          </a:r>
          <a:endParaRPr lang="en-GB" dirty="0" smtClean="0"/>
        </a:p>
      </dgm:t>
    </dgm:pt>
    <dgm:pt modelId="{F834CBE9-EBA5-4E80-A706-DD4017E2D5E0}" type="parTrans" cxnId="{8A37C8C3-51B2-4168-9D3D-0E9B3E4F9B28}">
      <dgm:prSet/>
      <dgm:spPr/>
      <dgm:t>
        <a:bodyPr/>
        <a:lstStyle/>
        <a:p>
          <a:endParaRPr lang="en-GB"/>
        </a:p>
      </dgm:t>
    </dgm:pt>
    <dgm:pt modelId="{D9714DA7-04A6-4CAC-AE9D-A2F2E4F88261}" type="sibTrans" cxnId="{8A37C8C3-51B2-4168-9D3D-0E9B3E4F9B28}">
      <dgm:prSet/>
      <dgm:spPr/>
      <dgm:t>
        <a:bodyPr/>
        <a:lstStyle/>
        <a:p>
          <a:endParaRPr lang="en-GB"/>
        </a:p>
      </dgm:t>
    </dgm:pt>
    <dgm:pt modelId="{4855E4F1-0231-4D9F-85A3-E6A896E0DF58}" type="pres">
      <dgm:prSet presAssocID="{0F49AC67-EE6C-4688-9DCB-48C32015E777}" presName="diagram" presStyleCnt="0">
        <dgm:presLayoutVars>
          <dgm:dir/>
          <dgm:resizeHandles val="exact"/>
        </dgm:presLayoutVars>
      </dgm:prSet>
      <dgm:spPr/>
      <dgm:t>
        <a:bodyPr/>
        <a:lstStyle/>
        <a:p>
          <a:endParaRPr lang="en-GB"/>
        </a:p>
      </dgm:t>
    </dgm:pt>
    <dgm:pt modelId="{1ECE2A73-FBB5-4FB3-A7FD-E0ECD3879EF4}" type="pres">
      <dgm:prSet presAssocID="{457357D3-02BF-44BE-8BBB-D5E916584BBF}" presName="node" presStyleLbl="node1" presStyleIdx="0" presStyleCnt="4">
        <dgm:presLayoutVars>
          <dgm:bulletEnabled val="1"/>
        </dgm:presLayoutVars>
      </dgm:prSet>
      <dgm:spPr/>
      <dgm:t>
        <a:bodyPr/>
        <a:lstStyle/>
        <a:p>
          <a:endParaRPr lang="en-GB"/>
        </a:p>
      </dgm:t>
    </dgm:pt>
    <dgm:pt modelId="{EDC8C4E6-DBB2-4F7B-A910-8C1BA9614CA8}" type="pres">
      <dgm:prSet presAssocID="{EFCD8DA8-4F99-4412-9C6D-C3CBC8CBB778}" presName="sibTrans" presStyleCnt="0"/>
      <dgm:spPr/>
    </dgm:pt>
    <dgm:pt modelId="{35818584-17A7-4763-8291-348A3F7D5F9B}" type="pres">
      <dgm:prSet presAssocID="{A4188BA7-CC78-4C69-97E4-C956D087620B}" presName="node" presStyleLbl="node1" presStyleIdx="1" presStyleCnt="4">
        <dgm:presLayoutVars>
          <dgm:bulletEnabled val="1"/>
        </dgm:presLayoutVars>
      </dgm:prSet>
      <dgm:spPr/>
      <dgm:t>
        <a:bodyPr/>
        <a:lstStyle/>
        <a:p>
          <a:endParaRPr lang="en-GB"/>
        </a:p>
      </dgm:t>
    </dgm:pt>
    <dgm:pt modelId="{1ABF8967-DAD7-4195-AED4-7A69E099A398}" type="pres">
      <dgm:prSet presAssocID="{E5761066-5AB4-4926-95EC-2158F1BCCDE4}" presName="sibTrans" presStyleCnt="0"/>
      <dgm:spPr/>
    </dgm:pt>
    <dgm:pt modelId="{A444289E-5A53-4026-89D1-68478CFDCDC0}" type="pres">
      <dgm:prSet presAssocID="{1E3AF331-3139-4A67-8576-085DA9932612}" presName="node" presStyleLbl="node1" presStyleIdx="2" presStyleCnt="4">
        <dgm:presLayoutVars>
          <dgm:bulletEnabled val="1"/>
        </dgm:presLayoutVars>
      </dgm:prSet>
      <dgm:spPr/>
      <dgm:t>
        <a:bodyPr/>
        <a:lstStyle/>
        <a:p>
          <a:endParaRPr lang="en-GB"/>
        </a:p>
      </dgm:t>
    </dgm:pt>
    <dgm:pt modelId="{2139E9A8-E276-45AD-90F7-3A4711D04142}" type="pres">
      <dgm:prSet presAssocID="{5356D423-92B7-4F80-A5EC-C7C9DF199A3A}" presName="sibTrans" presStyleCnt="0"/>
      <dgm:spPr/>
    </dgm:pt>
    <dgm:pt modelId="{FCFCCF71-6A28-43BE-B2E6-C48A7ADB1535}" type="pres">
      <dgm:prSet presAssocID="{CC79978A-E15A-4754-B179-612030BEB00D}" presName="node" presStyleLbl="node1" presStyleIdx="3" presStyleCnt="4">
        <dgm:presLayoutVars>
          <dgm:bulletEnabled val="1"/>
        </dgm:presLayoutVars>
      </dgm:prSet>
      <dgm:spPr/>
      <dgm:t>
        <a:bodyPr/>
        <a:lstStyle/>
        <a:p>
          <a:endParaRPr lang="en-GB"/>
        </a:p>
      </dgm:t>
    </dgm:pt>
  </dgm:ptLst>
  <dgm:cxnLst>
    <dgm:cxn modelId="{FF9AB095-56C8-43DB-9393-4F76266C31AF}" type="presOf" srcId="{457357D3-02BF-44BE-8BBB-D5E916584BBF}" destId="{1ECE2A73-FBB5-4FB3-A7FD-E0ECD3879EF4}" srcOrd="0" destOrd="0" presId="urn:microsoft.com/office/officeart/2005/8/layout/default#3"/>
    <dgm:cxn modelId="{8A37C8C3-51B2-4168-9D3D-0E9B3E4F9B28}" srcId="{0F49AC67-EE6C-4688-9DCB-48C32015E777}" destId="{CC79978A-E15A-4754-B179-612030BEB00D}" srcOrd="3" destOrd="0" parTransId="{F834CBE9-EBA5-4E80-A706-DD4017E2D5E0}" sibTransId="{D9714DA7-04A6-4CAC-AE9D-A2F2E4F88261}"/>
    <dgm:cxn modelId="{974523D7-C804-4F87-B476-3EB869B10DE3}" type="presOf" srcId="{A4188BA7-CC78-4C69-97E4-C956D087620B}" destId="{35818584-17A7-4763-8291-348A3F7D5F9B}" srcOrd="0" destOrd="0" presId="urn:microsoft.com/office/officeart/2005/8/layout/default#3"/>
    <dgm:cxn modelId="{D396C9E0-C1EE-4DA1-A7B3-16716A88C0C9}" srcId="{0F49AC67-EE6C-4688-9DCB-48C32015E777}" destId="{457357D3-02BF-44BE-8BBB-D5E916584BBF}" srcOrd="0" destOrd="0" parTransId="{26D00F4D-1059-4258-8920-AFFF538BDBAD}" sibTransId="{EFCD8DA8-4F99-4412-9C6D-C3CBC8CBB778}"/>
    <dgm:cxn modelId="{4E0530E0-FD45-4C2E-9D2C-711794BCF2B8}" type="presOf" srcId="{0F49AC67-EE6C-4688-9DCB-48C32015E777}" destId="{4855E4F1-0231-4D9F-85A3-E6A896E0DF58}" srcOrd="0" destOrd="0" presId="urn:microsoft.com/office/officeart/2005/8/layout/default#3"/>
    <dgm:cxn modelId="{37A64BEB-31E8-40AC-BBAD-06F824DA936C}" srcId="{0F49AC67-EE6C-4688-9DCB-48C32015E777}" destId="{A4188BA7-CC78-4C69-97E4-C956D087620B}" srcOrd="1" destOrd="0" parTransId="{60BD3915-DAE7-4533-841F-0B16CA06A8AB}" sibTransId="{E5761066-5AB4-4926-95EC-2158F1BCCDE4}"/>
    <dgm:cxn modelId="{2C31EA04-6265-4D74-92A4-CA0E114B22F2}" type="presOf" srcId="{1E3AF331-3139-4A67-8576-085DA9932612}" destId="{A444289E-5A53-4026-89D1-68478CFDCDC0}" srcOrd="0" destOrd="0" presId="urn:microsoft.com/office/officeart/2005/8/layout/default#3"/>
    <dgm:cxn modelId="{DBD88D0C-4328-42C8-9F8C-B07CA05549C5}" type="presOf" srcId="{CC79978A-E15A-4754-B179-612030BEB00D}" destId="{FCFCCF71-6A28-43BE-B2E6-C48A7ADB1535}" srcOrd="0" destOrd="0" presId="urn:microsoft.com/office/officeart/2005/8/layout/default#3"/>
    <dgm:cxn modelId="{F5F28B1C-F5D0-4D43-A052-8C3B9EDED6CD}" srcId="{0F49AC67-EE6C-4688-9DCB-48C32015E777}" destId="{1E3AF331-3139-4A67-8576-085DA9932612}" srcOrd="2" destOrd="0" parTransId="{9928AB73-9D2C-4949-8A10-62567E75B918}" sibTransId="{5356D423-92B7-4F80-A5EC-C7C9DF199A3A}"/>
    <dgm:cxn modelId="{B0BECDC6-76C2-43EF-9599-8B2DAF2794B2}" type="presParOf" srcId="{4855E4F1-0231-4D9F-85A3-E6A896E0DF58}" destId="{1ECE2A73-FBB5-4FB3-A7FD-E0ECD3879EF4}" srcOrd="0" destOrd="0" presId="urn:microsoft.com/office/officeart/2005/8/layout/default#3"/>
    <dgm:cxn modelId="{8194EE9C-4465-4C62-A618-495EF4344032}" type="presParOf" srcId="{4855E4F1-0231-4D9F-85A3-E6A896E0DF58}" destId="{EDC8C4E6-DBB2-4F7B-A910-8C1BA9614CA8}" srcOrd="1" destOrd="0" presId="urn:microsoft.com/office/officeart/2005/8/layout/default#3"/>
    <dgm:cxn modelId="{FB56B4D6-CB35-4D02-88AC-C37788590F79}" type="presParOf" srcId="{4855E4F1-0231-4D9F-85A3-E6A896E0DF58}" destId="{35818584-17A7-4763-8291-348A3F7D5F9B}" srcOrd="2" destOrd="0" presId="urn:microsoft.com/office/officeart/2005/8/layout/default#3"/>
    <dgm:cxn modelId="{C5C36111-6E0A-4D66-AA52-3186FCDD7717}" type="presParOf" srcId="{4855E4F1-0231-4D9F-85A3-E6A896E0DF58}" destId="{1ABF8967-DAD7-4195-AED4-7A69E099A398}" srcOrd="3" destOrd="0" presId="urn:microsoft.com/office/officeart/2005/8/layout/default#3"/>
    <dgm:cxn modelId="{677F811E-E348-44AE-B077-D8DD10F436A9}" type="presParOf" srcId="{4855E4F1-0231-4D9F-85A3-E6A896E0DF58}" destId="{A444289E-5A53-4026-89D1-68478CFDCDC0}" srcOrd="4" destOrd="0" presId="urn:microsoft.com/office/officeart/2005/8/layout/default#3"/>
    <dgm:cxn modelId="{C4B8C882-706F-487D-930A-EDC2AB2CCFCA}" type="presParOf" srcId="{4855E4F1-0231-4D9F-85A3-E6A896E0DF58}" destId="{2139E9A8-E276-45AD-90F7-3A4711D04142}" srcOrd="5" destOrd="0" presId="urn:microsoft.com/office/officeart/2005/8/layout/default#3"/>
    <dgm:cxn modelId="{D624DBFB-40FB-41AA-B285-8FB09022D181}" type="presParOf" srcId="{4855E4F1-0231-4D9F-85A3-E6A896E0DF58}" destId="{FCFCCF71-6A28-43BE-B2E6-C48A7ADB1535}" srcOrd="6"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234543-9803-4F9E-B2FF-76DDE022B5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253448BD-F7BB-4820-BD32-0B1C2CCD06A9}">
      <dgm:prSet phldrT="[Text]"/>
      <dgm:spPr/>
      <dgm:t>
        <a:bodyPr/>
        <a:lstStyle/>
        <a:p>
          <a:r>
            <a:rPr lang="en-GB" b="1" dirty="0" smtClean="0"/>
            <a:t>Lessons from around the world</a:t>
          </a:r>
          <a:endParaRPr lang="en-GB" dirty="0"/>
        </a:p>
      </dgm:t>
    </dgm:pt>
    <dgm:pt modelId="{1E802F59-649D-4F6D-8732-2622345BECFA}" type="parTrans" cxnId="{654EB53C-45E4-4602-A722-0195599D7EB3}">
      <dgm:prSet/>
      <dgm:spPr/>
      <dgm:t>
        <a:bodyPr/>
        <a:lstStyle/>
        <a:p>
          <a:endParaRPr lang="en-GB"/>
        </a:p>
      </dgm:t>
    </dgm:pt>
    <dgm:pt modelId="{E71AEB08-7D2B-4F2E-8791-7C13F1FCA632}" type="sibTrans" cxnId="{654EB53C-45E4-4602-A722-0195599D7EB3}">
      <dgm:prSet/>
      <dgm:spPr/>
      <dgm:t>
        <a:bodyPr/>
        <a:lstStyle/>
        <a:p>
          <a:endParaRPr lang="en-GB"/>
        </a:p>
      </dgm:t>
    </dgm:pt>
    <dgm:pt modelId="{A2459DB6-C1EA-4243-BFAA-1AF12548855D}">
      <dgm:prSet/>
      <dgm:spPr/>
      <dgm:t>
        <a:bodyPr/>
        <a:lstStyle/>
        <a:p>
          <a:r>
            <a:rPr lang="en-GB" dirty="0" smtClean="0">
              <a:solidFill>
                <a:schemeClr val="bg2">
                  <a:lumMod val="85000"/>
                </a:schemeClr>
              </a:solidFill>
            </a:rPr>
            <a:t>Data uncertainty </a:t>
          </a:r>
        </a:p>
      </dgm:t>
    </dgm:pt>
    <dgm:pt modelId="{C38814D1-7D1C-46ED-8CB3-E603E3C1A2CE}" type="parTrans" cxnId="{ABBC43FE-3E48-4EDF-A2F0-BBB899B55DE5}">
      <dgm:prSet/>
      <dgm:spPr/>
      <dgm:t>
        <a:bodyPr/>
        <a:lstStyle/>
        <a:p>
          <a:endParaRPr lang="en-GB"/>
        </a:p>
      </dgm:t>
    </dgm:pt>
    <dgm:pt modelId="{9BA5E6C0-86C6-4EC8-B445-64BFE88D08FE}" type="sibTrans" cxnId="{ABBC43FE-3E48-4EDF-A2F0-BBB899B55DE5}">
      <dgm:prSet/>
      <dgm:spPr/>
      <dgm:t>
        <a:bodyPr/>
        <a:lstStyle/>
        <a:p>
          <a:endParaRPr lang="en-GB"/>
        </a:p>
      </dgm:t>
    </dgm:pt>
    <dgm:pt modelId="{951A7DF3-3965-42BB-B2DB-B6FEDB37B251}">
      <dgm:prSet/>
      <dgm:spPr/>
      <dgm:t>
        <a:bodyPr/>
        <a:lstStyle/>
        <a:p>
          <a:r>
            <a:rPr lang="en-GB" dirty="0" smtClean="0">
              <a:solidFill>
                <a:schemeClr val="bg2">
                  <a:lumMod val="85000"/>
                </a:schemeClr>
              </a:solidFill>
            </a:rPr>
            <a:t>Expert judgement</a:t>
          </a:r>
          <a:endParaRPr lang="en-GB" dirty="0">
            <a:solidFill>
              <a:schemeClr val="bg2">
                <a:lumMod val="85000"/>
              </a:schemeClr>
            </a:solidFill>
          </a:endParaRPr>
        </a:p>
      </dgm:t>
    </dgm:pt>
    <dgm:pt modelId="{0A5C0A92-9AC3-470A-B102-9AE182EB6766}" type="parTrans" cxnId="{C3589C0D-C958-4434-9F5F-1557CB836B9A}">
      <dgm:prSet/>
      <dgm:spPr/>
      <dgm:t>
        <a:bodyPr/>
        <a:lstStyle/>
        <a:p>
          <a:endParaRPr lang="en-GB"/>
        </a:p>
      </dgm:t>
    </dgm:pt>
    <dgm:pt modelId="{4B025905-CE92-47B3-9F64-268026C2C58F}" type="sibTrans" cxnId="{C3589C0D-C958-4434-9F5F-1557CB836B9A}">
      <dgm:prSet/>
      <dgm:spPr/>
      <dgm:t>
        <a:bodyPr/>
        <a:lstStyle/>
        <a:p>
          <a:endParaRPr lang="en-GB"/>
        </a:p>
      </dgm:t>
    </dgm:pt>
    <dgm:pt modelId="{CBB57A67-F69D-4427-9484-FD14C13E95F5}">
      <dgm:prSet/>
      <dgm:spPr/>
      <dgm:t>
        <a:bodyPr/>
        <a:lstStyle/>
        <a:p>
          <a:r>
            <a:rPr lang="en-GB" dirty="0" smtClean="0">
              <a:solidFill>
                <a:schemeClr val="bg2">
                  <a:lumMod val="85000"/>
                </a:schemeClr>
              </a:solidFill>
            </a:rPr>
            <a:t>Effectiveness of methods</a:t>
          </a:r>
          <a:endParaRPr lang="en-GB" dirty="0">
            <a:solidFill>
              <a:schemeClr val="bg2">
                <a:lumMod val="85000"/>
              </a:schemeClr>
            </a:solidFill>
          </a:endParaRPr>
        </a:p>
      </dgm:t>
    </dgm:pt>
    <dgm:pt modelId="{99B43F4D-892C-434A-9C20-4D86E915C720}" type="parTrans" cxnId="{FA750559-46CF-4A40-98E8-754916D80230}">
      <dgm:prSet/>
      <dgm:spPr/>
      <dgm:t>
        <a:bodyPr/>
        <a:lstStyle/>
        <a:p>
          <a:endParaRPr lang="en-GB"/>
        </a:p>
      </dgm:t>
    </dgm:pt>
    <dgm:pt modelId="{85BF51ED-E2F3-41C8-94B0-C1E6D6081686}" type="sibTrans" cxnId="{FA750559-46CF-4A40-98E8-754916D80230}">
      <dgm:prSet/>
      <dgm:spPr/>
      <dgm:t>
        <a:bodyPr/>
        <a:lstStyle/>
        <a:p>
          <a:endParaRPr lang="en-GB"/>
        </a:p>
      </dgm:t>
    </dgm:pt>
    <dgm:pt modelId="{ADB2F259-6959-46B0-BBF6-42A6776B3DBC}">
      <dgm:prSet/>
      <dgm:spPr/>
      <dgm:t>
        <a:bodyPr/>
        <a:lstStyle/>
        <a:p>
          <a:r>
            <a:rPr lang="en-GB" dirty="0" smtClean="0">
              <a:solidFill>
                <a:schemeClr val="bg2">
                  <a:lumMod val="85000"/>
                </a:schemeClr>
              </a:solidFill>
            </a:rPr>
            <a:t>Reserve risk appetite</a:t>
          </a:r>
          <a:endParaRPr lang="en-GB" dirty="0">
            <a:solidFill>
              <a:schemeClr val="bg2">
                <a:lumMod val="85000"/>
              </a:schemeClr>
            </a:solidFill>
          </a:endParaRPr>
        </a:p>
      </dgm:t>
    </dgm:pt>
    <dgm:pt modelId="{D92BE2DD-BF2C-4378-89B1-4EADDAA95D83}" type="parTrans" cxnId="{58E101F8-335E-4A9D-8CFE-7BB52552DA09}">
      <dgm:prSet/>
      <dgm:spPr/>
      <dgm:t>
        <a:bodyPr/>
        <a:lstStyle/>
        <a:p>
          <a:endParaRPr lang="en-GB"/>
        </a:p>
      </dgm:t>
    </dgm:pt>
    <dgm:pt modelId="{F61E5DFD-54AE-4F05-8909-05040E0A963B}" type="sibTrans" cxnId="{58E101F8-335E-4A9D-8CFE-7BB52552DA09}">
      <dgm:prSet/>
      <dgm:spPr/>
      <dgm:t>
        <a:bodyPr/>
        <a:lstStyle/>
        <a:p>
          <a:endParaRPr lang="en-GB"/>
        </a:p>
      </dgm:t>
    </dgm:pt>
    <dgm:pt modelId="{8F65CC91-2663-49E9-8986-70AAAF8EA8F8}">
      <dgm:prSet phldrT="[Text]"/>
      <dgm:spPr/>
      <dgm:t>
        <a:bodyPr/>
        <a:lstStyle/>
        <a:p>
          <a:r>
            <a:rPr lang="en-GB" b="1" dirty="0" smtClean="0"/>
            <a:t>Framework elements</a:t>
          </a:r>
          <a:endParaRPr lang="en-GB" dirty="0"/>
        </a:p>
      </dgm:t>
    </dgm:pt>
    <dgm:pt modelId="{E47C3176-5F92-45D0-BCBE-5C9AD2E9CD51}" type="parTrans" cxnId="{E1F90061-FDA3-44C2-A0EF-AACC1B342416}">
      <dgm:prSet/>
      <dgm:spPr/>
      <dgm:t>
        <a:bodyPr/>
        <a:lstStyle/>
        <a:p>
          <a:endParaRPr lang="en-GB"/>
        </a:p>
      </dgm:t>
    </dgm:pt>
    <dgm:pt modelId="{CF196CB4-5C15-47DE-81D6-1CDE7F98B5A0}" type="sibTrans" cxnId="{E1F90061-FDA3-44C2-A0EF-AACC1B342416}">
      <dgm:prSet/>
      <dgm:spPr/>
      <dgm:t>
        <a:bodyPr/>
        <a:lstStyle/>
        <a:p>
          <a:endParaRPr lang="en-GB"/>
        </a:p>
      </dgm:t>
    </dgm:pt>
    <dgm:pt modelId="{9D00D638-3309-4809-A2B4-4F9FEDA7B36C}">
      <dgm:prSet phldrT="[Text]"/>
      <dgm:spPr/>
      <dgm:t>
        <a:bodyPr/>
        <a:lstStyle/>
        <a:p>
          <a:r>
            <a:rPr lang="en-GB" dirty="0" smtClean="0">
              <a:solidFill>
                <a:schemeClr val="bg2">
                  <a:lumMod val="85000"/>
                </a:schemeClr>
              </a:solidFill>
            </a:rPr>
            <a:t>Ireland</a:t>
          </a:r>
          <a:endParaRPr lang="en-GB" dirty="0">
            <a:solidFill>
              <a:schemeClr val="bg2">
                <a:lumMod val="85000"/>
              </a:schemeClr>
            </a:solidFill>
          </a:endParaRPr>
        </a:p>
      </dgm:t>
    </dgm:pt>
    <dgm:pt modelId="{D13C9D09-CBA5-4AFD-8DFD-25FE4722A275}" type="parTrans" cxnId="{52D18923-1216-418C-94FE-306CFD4EB84F}">
      <dgm:prSet/>
      <dgm:spPr/>
      <dgm:t>
        <a:bodyPr/>
        <a:lstStyle/>
        <a:p>
          <a:endParaRPr lang="en-GB"/>
        </a:p>
      </dgm:t>
    </dgm:pt>
    <dgm:pt modelId="{8846B326-D3AD-4839-A50E-325665E253F4}" type="sibTrans" cxnId="{52D18923-1216-418C-94FE-306CFD4EB84F}">
      <dgm:prSet/>
      <dgm:spPr/>
      <dgm:t>
        <a:bodyPr/>
        <a:lstStyle/>
        <a:p>
          <a:endParaRPr lang="en-GB"/>
        </a:p>
      </dgm:t>
    </dgm:pt>
    <dgm:pt modelId="{07C3E0C2-1ADA-43D2-8200-0FA6CD5FACD4}">
      <dgm:prSet phldrT="[Text]"/>
      <dgm:spPr/>
      <dgm:t>
        <a:bodyPr/>
        <a:lstStyle/>
        <a:p>
          <a:r>
            <a:rPr lang="en-GB" dirty="0" smtClean="0">
              <a:solidFill>
                <a:srgbClr val="8F4693"/>
              </a:solidFill>
            </a:rPr>
            <a:t>Australia</a:t>
          </a:r>
          <a:endParaRPr lang="en-GB" dirty="0">
            <a:solidFill>
              <a:srgbClr val="8F4693"/>
            </a:solidFill>
          </a:endParaRPr>
        </a:p>
      </dgm:t>
    </dgm:pt>
    <dgm:pt modelId="{7B6EF7AB-27A5-4BAE-BA4E-70A0EBFD8403}" type="parTrans" cxnId="{63061319-2FBE-4BED-8554-FEBF7077DA55}">
      <dgm:prSet/>
      <dgm:spPr/>
      <dgm:t>
        <a:bodyPr/>
        <a:lstStyle/>
        <a:p>
          <a:endParaRPr lang="en-GB"/>
        </a:p>
      </dgm:t>
    </dgm:pt>
    <dgm:pt modelId="{B66B1ADA-C7FC-4462-9D65-2DE6B4A54667}" type="sibTrans" cxnId="{63061319-2FBE-4BED-8554-FEBF7077DA55}">
      <dgm:prSet/>
      <dgm:spPr/>
      <dgm:t>
        <a:bodyPr/>
        <a:lstStyle/>
        <a:p>
          <a:endParaRPr lang="en-GB"/>
        </a:p>
      </dgm:t>
    </dgm:pt>
    <dgm:pt modelId="{57CBAE0B-2137-46F6-A1C9-AC0B140C7F7A}" type="pres">
      <dgm:prSet presAssocID="{03234543-9803-4F9E-B2FF-76DDE022B5EF}" presName="Name0" presStyleCnt="0">
        <dgm:presLayoutVars>
          <dgm:dir/>
          <dgm:resizeHandles val="exact"/>
        </dgm:presLayoutVars>
      </dgm:prSet>
      <dgm:spPr/>
      <dgm:t>
        <a:bodyPr/>
        <a:lstStyle/>
        <a:p>
          <a:endParaRPr lang="en-GB"/>
        </a:p>
      </dgm:t>
    </dgm:pt>
    <dgm:pt modelId="{647D046F-B9FB-4D49-96FB-1C88BEB284B7}" type="pres">
      <dgm:prSet presAssocID="{253448BD-F7BB-4820-BD32-0B1C2CCD06A9}" presName="composite" presStyleCnt="0"/>
      <dgm:spPr/>
    </dgm:pt>
    <dgm:pt modelId="{74011046-667E-4B59-A981-2B76B758F63F}" type="pres">
      <dgm:prSet presAssocID="{253448BD-F7BB-4820-BD32-0B1C2CCD06A9}" presName="rect1" presStyleLbl="trAlignAcc1" presStyleIdx="0" presStyleCnt="2">
        <dgm:presLayoutVars>
          <dgm:bulletEnabled val="1"/>
        </dgm:presLayoutVars>
      </dgm:prSet>
      <dgm:spPr/>
      <dgm:t>
        <a:bodyPr/>
        <a:lstStyle/>
        <a:p>
          <a:endParaRPr lang="en-GB"/>
        </a:p>
      </dgm:t>
    </dgm:pt>
    <dgm:pt modelId="{D7163108-1415-42D7-8FA3-2591258C4FAE}" type="pres">
      <dgm:prSet presAssocID="{253448BD-F7BB-4820-BD32-0B1C2CCD06A9}" presName="rect2" presStyleLbl="fgImgPlace1" presStyleIdx="0" presStyleCnt="2"/>
      <dgm:spPr>
        <a:blipFill rotWithShape="1">
          <a:blip xmlns:r="http://schemas.openxmlformats.org/officeDocument/2006/relationships" r:embed="rId1"/>
          <a:stretch>
            <a:fillRect/>
          </a:stretch>
        </a:blipFill>
      </dgm:spPr>
      <dgm:t>
        <a:bodyPr/>
        <a:lstStyle/>
        <a:p>
          <a:endParaRPr lang="en-GB"/>
        </a:p>
      </dgm:t>
    </dgm:pt>
    <dgm:pt modelId="{BD5FCA33-6D16-43C8-8B45-EC5FC4C2BA4A}" type="pres">
      <dgm:prSet presAssocID="{E71AEB08-7D2B-4F2E-8791-7C13F1FCA632}" presName="sibTrans" presStyleCnt="0"/>
      <dgm:spPr/>
    </dgm:pt>
    <dgm:pt modelId="{1E5CB879-EE0B-4F44-BE2C-56CD80BC2BD9}" type="pres">
      <dgm:prSet presAssocID="{8F65CC91-2663-49E9-8986-70AAAF8EA8F8}" presName="composite" presStyleCnt="0"/>
      <dgm:spPr/>
    </dgm:pt>
    <dgm:pt modelId="{956BD4B2-5487-4F0A-AC8F-EC8C7A396E7C}" type="pres">
      <dgm:prSet presAssocID="{8F65CC91-2663-49E9-8986-70AAAF8EA8F8}" presName="rect1" presStyleLbl="trAlignAcc1" presStyleIdx="1" presStyleCnt="2">
        <dgm:presLayoutVars>
          <dgm:bulletEnabled val="1"/>
        </dgm:presLayoutVars>
      </dgm:prSet>
      <dgm:spPr/>
      <dgm:t>
        <a:bodyPr/>
        <a:lstStyle/>
        <a:p>
          <a:endParaRPr lang="en-GB"/>
        </a:p>
      </dgm:t>
    </dgm:pt>
    <dgm:pt modelId="{4AACB22B-1930-4166-8F46-8A781CB2B009}" type="pres">
      <dgm:prSet presAssocID="{8F65CC91-2663-49E9-8986-70AAAF8EA8F8}" presName="rect2"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Lst>
  <dgm:cxnLst>
    <dgm:cxn modelId="{D0D5B445-E3D0-467E-9B12-69E57C65CC3B}" type="presOf" srcId="{ADB2F259-6959-46B0-BBF6-42A6776B3DBC}" destId="{956BD4B2-5487-4F0A-AC8F-EC8C7A396E7C}" srcOrd="0" destOrd="4" presId="urn:microsoft.com/office/officeart/2008/layout/PictureStrips"/>
    <dgm:cxn modelId="{60A8702E-8062-4EFD-B5BF-0A63F3ECCF91}" type="presOf" srcId="{A2459DB6-C1EA-4243-BFAA-1AF12548855D}" destId="{956BD4B2-5487-4F0A-AC8F-EC8C7A396E7C}" srcOrd="0" destOrd="1" presId="urn:microsoft.com/office/officeart/2008/layout/PictureStrips"/>
    <dgm:cxn modelId="{ABBC43FE-3E48-4EDF-A2F0-BBB899B55DE5}" srcId="{8F65CC91-2663-49E9-8986-70AAAF8EA8F8}" destId="{A2459DB6-C1EA-4243-BFAA-1AF12548855D}" srcOrd="0" destOrd="0" parTransId="{C38814D1-7D1C-46ED-8CB3-E603E3C1A2CE}" sibTransId="{9BA5E6C0-86C6-4EC8-B445-64BFE88D08FE}"/>
    <dgm:cxn modelId="{63061319-2FBE-4BED-8554-FEBF7077DA55}" srcId="{253448BD-F7BB-4820-BD32-0B1C2CCD06A9}" destId="{07C3E0C2-1ADA-43D2-8200-0FA6CD5FACD4}" srcOrd="1" destOrd="0" parTransId="{7B6EF7AB-27A5-4BAE-BA4E-70A0EBFD8403}" sibTransId="{B66B1ADA-C7FC-4462-9D65-2DE6B4A54667}"/>
    <dgm:cxn modelId="{58E101F8-335E-4A9D-8CFE-7BB52552DA09}" srcId="{8F65CC91-2663-49E9-8986-70AAAF8EA8F8}" destId="{ADB2F259-6959-46B0-BBF6-42A6776B3DBC}" srcOrd="3" destOrd="0" parTransId="{D92BE2DD-BF2C-4378-89B1-4EADDAA95D83}" sibTransId="{F61E5DFD-54AE-4F05-8909-05040E0A963B}"/>
    <dgm:cxn modelId="{C3589C0D-C958-4434-9F5F-1557CB836B9A}" srcId="{8F65CC91-2663-49E9-8986-70AAAF8EA8F8}" destId="{951A7DF3-3965-42BB-B2DB-B6FEDB37B251}" srcOrd="1" destOrd="0" parTransId="{0A5C0A92-9AC3-470A-B102-9AE182EB6766}" sibTransId="{4B025905-CE92-47B3-9F64-268026C2C58F}"/>
    <dgm:cxn modelId="{654EB53C-45E4-4602-A722-0195599D7EB3}" srcId="{03234543-9803-4F9E-B2FF-76DDE022B5EF}" destId="{253448BD-F7BB-4820-BD32-0B1C2CCD06A9}" srcOrd="0" destOrd="0" parTransId="{1E802F59-649D-4F6D-8732-2622345BECFA}" sibTransId="{E71AEB08-7D2B-4F2E-8791-7C13F1FCA632}"/>
    <dgm:cxn modelId="{91376988-C4D2-4452-8C44-EACB078F3054}" type="presOf" srcId="{03234543-9803-4F9E-B2FF-76DDE022B5EF}" destId="{57CBAE0B-2137-46F6-A1C9-AC0B140C7F7A}" srcOrd="0" destOrd="0" presId="urn:microsoft.com/office/officeart/2008/layout/PictureStrips"/>
    <dgm:cxn modelId="{52D18923-1216-418C-94FE-306CFD4EB84F}" srcId="{253448BD-F7BB-4820-BD32-0B1C2CCD06A9}" destId="{9D00D638-3309-4809-A2B4-4F9FEDA7B36C}" srcOrd="0" destOrd="0" parTransId="{D13C9D09-CBA5-4AFD-8DFD-25FE4722A275}" sibTransId="{8846B326-D3AD-4839-A50E-325665E253F4}"/>
    <dgm:cxn modelId="{5E230ABC-744C-4689-8455-9A7BE1378722}" type="presOf" srcId="{8F65CC91-2663-49E9-8986-70AAAF8EA8F8}" destId="{956BD4B2-5487-4F0A-AC8F-EC8C7A396E7C}" srcOrd="0" destOrd="0" presId="urn:microsoft.com/office/officeart/2008/layout/PictureStrips"/>
    <dgm:cxn modelId="{D52D6F96-6C9F-4DE3-8224-76517BE5FFD4}" type="presOf" srcId="{CBB57A67-F69D-4427-9484-FD14C13E95F5}" destId="{956BD4B2-5487-4F0A-AC8F-EC8C7A396E7C}" srcOrd="0" destOrd="3" presId="urn:microsoft.com/office/officeart/2008/layout/PictureStrips"/>
    <dgm:cxn modelId="{068F805C-F48C-4A6E-B007-60EA31A77C96}" type="presOf" srcId="{07C3E0C2-1ADA-43D2-8200-0FA6CD5FACD4}" destId="{74011046-667E-4B59-A981-2B76B758F63F}" srcOrd="0" destOrd="2" presId="urn:microsoft.com/office/officeart/2008/layout/PictureStrips"/>
    <dgm:cxn modelId="{5006346C-AF5E-4B01-8F53-B1583F4E83CE}" type="presOf" srcId="{253448BD-F7BB-4820-BD32-0B1C2CCD06A9}" destId="{74011046-667E-4B59-A981-2B76B758F63F}" srcOrd="0" destOrd="0" presId="urn:microsoft.com/office/officeart/2008/layout/PictureStrips"/>
    <dgm:cxn modelId="{FA750559-46CF-4A40-98E8-754916D80230}" srcId="{8F65CC91-2663-49E9-8986-70AAAF8EA8F8}" destId="{CBB57A67-F69D-4427-9484-FD14C13E95F5}" srcOrd="2" destOrd="0" parTransId="{99B43F4D-892C-434A-9C20-4D86E915C720}" sibTransId="{85BF51ED-E2F3-41C8-94B0-C1E6D6081686}"/>
    <dgm:cxn modelId="{E1F90061-FDA3-44C2-A0EF-AACC1B342416}" srcId="{03234543-9803-4F9E-B2FF-76DDE022B5EF}" destId="{8F65CC91-2663-49E9-8986-70AAAF8EA8F8}" srcOrd="1" destOrd="0" parTransId="{E47C3176-5F92-45D0-BCBE-5C9AD2E9CD51}" sibTransId="{CF196CB4-5C15-47DE-81D6-1CDE7F98B5A0}"/>
    <dgm:cxn modelId="{CEF0D2B1-1CD7-456E-98F8-25F947A9FEB6}" type="presOf" srcId="{9D00D638-3309-4809-A2B4-4F9FEDA7B36C}" destId="{74011046-667E-4B59-A981-2B76B758F63F}" srcOrd="0" destOrd="1" presId="urn:microsoft.com/office/officeart/2008/layout/PictureStrips"/>
    <dgm:cxn modelId="{294BDACD-6665-4CB3-994C-33CAA5FDA547}" type="presOf" srcId="{951A7DF3-3965-42BB-B2DB-B6FEDB37B251}" destId="{956BD4B2-5487-4F0A-AC8F-EC8C7A396E7C}" srcOrd="0" destOrd="2" presId="urn:microsoft.com/office/officeart/2008/layout/PictureStrips"/>
    <dgm:cxn modelId="{BF9D56EF-9607-4105-B888-79A80B21767F}" type="presParOf" srcId="{57CBAE0B-2137-46F6-A1C9-AC0B140C7F7A}" destId="{647D046F-B9FB-4D49-96FB-1C88BEB284B7}" srcOrd="0" destOrd="0" presId="urn:microsoft.com/office/officeart/2008/layout/PictureStrips"/>
    <dgm:cxn modelId="{92494631-705E-42C2-AA53-8528ABB1ED3F}" type="presParOf" srcId="{647D046F-B9FB-4D49-96FB-1C88BEB284B7}" destId="{74011046-667E-4B59-A981-2B76B758F63F}" srcOrd="0" destOrd="0" presId="urn:microsoft.com/office/officeart/2008/layout/PictureStrips"/>
    <dgm:cxn modelId="{5C86E07C-737C-470C-AEA8-C61FB0CA3BA8}" type="presParOf" srcId="{647D046F-B9FB-4D49-96FB-1C88BEB284B7}" destId="{D7163108-1415-42D7-8FA3-2591258C4FAE}" srcOrd="1" destOrd="0" presId="urn:microsoft.com/office/officeart/2008/layout/PictureStrips"/>
    <dgm:cxn modelId="{E417ADB5-2C70-4657-B306-6C779B86C18D}" type="presParOf" srcId="{57CBAE0B-2137-46F6-A1C9-AC0B140C7F7A}" destId="{BD5FCA33-6D16-43C8-8B45-EC5FC4C2BA4A}" srcOrd="1" destOrd="0" presId="urn:microsoft.com/office/officeart/2008/layout/PictureStrips"/>
    <dgm:cxn modelId="{4FB054F7-C19D-4838-BF2E-B6D530FF400A}" type="presParOf" srcId="{57CBAE0B-2137-46F6-A1C9-AC0B140C7F7A}" destId="{1E5CB879-EE0B-4F44-BE2C-56CD80BC2BD9}" srcOrd="2" destOrd="0" presId="urn:microsoft.com/office/officeart/2008/layout/PictureStrips"/>
    <dgm:cxn modelId="{5E8EC98A-0E7A-4289-B0A2-6DDBE0F38678}" type="presParOf" srcId="{1E5CB879-EE0B-4F44-BE2C-56CD80BC2BD9}" destId="{956BD4B2-5487-4F0A-AC8F-EC8C7A396E7C}" srcOrd="0" destOrd="0" presId="urn:microsoft.com/office/officeart/2008/layout/PictureStrips"/>
    <dgm:cxn modelId="{69C6F297-0532-4B35-BD90-3E6F07DE9A66}" type="presParOf" srcId="{1E5CB879-EE0B-4F44-BE2C-56CD80BC2BD9}" destId="{4AACB22B-1930-4166-8F46-8A781CB2B009}"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3C0C7B-9F62-4F36-B37C-E04EA3EDF6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1A1A721-8EFD-4E1B-8B08-05219EC989B3}">
      <dgm:prSet custT="1">
        <dgm:style>
          <a:lnRef idx="3">
            <a:schemeClr val="lt1"/>
          </a:lnRef>
          <a:fillRef idx="1">
            <a:schemeClr val="accent4"/>
          </a:fillRef>
          <a:effectRef idx="1">
            <a:schemeClr val="accent4"/>
          </a:effectRef>
          <a:fontRef idx="minor">
            <a:schemeClr val="lt1"/>
          </a:fontRef>
        </dgm:style>
      </dgm:prSet>
      <dgm:spPr>
        <a:solidFill>
          <a:schemeClr val="accent2"/>
        </a:solidFill>
        <a:ln>
          <a:solidFill>
            <a:schemeClr val="bg1"/>
          </a:solidFill>
        </a:ln>
      </dgm:spPr>
      <dgm:t>
        <a:bodyPr/>
        <a:lstStyle/>
        <a:p>
          <a:pPr rtl="0"/>
          <a:r>
            <a:rPr lang="en-GB" sz="1600" b="1" dirty="0" smtClean="0"/>
            <a:t>Independent risk (random/process error)</a:t>
          </a:r>
          <a:endParaRPr lang="en-GB" sz="1600" b="1" dirty="0"/>
        </a:p>
      </dgm:t>
    </dgm:pt>
    <dgm:pt modelId="{ED8920F6-3C12-42B9-B147-BAD757B2AE7A}" type="parTrans" cxnId="{F6608B91-A5BF-46C8-BC8C-98C3D968AE9A}">
      <dgm:prSet/>
      <dgm:spPr/>
      <dgm:t>
        <a:bodyPr/>
        <a:lstStyle/>
        <a:p>
          <a:endParaRPr lang="en-GB"/>
        </a:p>
      </dgm:t>
    </dgm:pt>
    <dgm:pt modelId="{496E5902-1456-4296-A890-5D317BE36E10}" type="sibTrans" cxnId="{F6608B91-A5BF-46C8-BC8C-98C3D968AE9A}">
      <dgm:prSet/>
      <dgm:spPr/>
      <dgm:t>
        <a:bodyPr/>
        <a:lstStyle/>
        <a:p>
          <a:endParaRPr lang="en-GB"/>
        </a:p>
      </dgm:t>
    </dgm:pt>
    <dgm:pt modelId="{B333F6CA-FA85-465A-BC50-C040E6897BDB}">
      <dgm:prSet>
        <dgm:style>
          <a:lnRef idx="1">
            <a:schemeClr val="accent4"/>
          </a:lnRef>
          <a:fillRef idx="2">
            <a:schemeClr val="accent4"/>
          </a:fillRef>
          <a:effectRef idx="1">
            <a:schemeClr val="accent4"/>
          </a:effectRef>
          <a:fontRef idx="minor">
            <a:schemeClr val="dk1"/>
          </a:fontRef>
        </dgm:style>
      </dgm:prSet>
      <dgm:spPr>
        <a:solidFill>
          <a:srgbClr val="7CB3E1"/>
        </a:solidFill>
        <a:ln/>
      </dgm:spPr>
      <dgm:t>
        <a:bodyPr/>
        <a:lstStyle/>
        <a:p>
          <a:pPr rtl="0"/>
          <a:endParaRPr lang="en-GB" dirty="0"/>
        </a:p>
      </dgm:t>
    </dgm:pt>
    <dgm:pt modelId="{F70B81A1-D482-406B-9997-116241DC0E37}" type="parTrans" cxnId="{3672BF60-64EB-41C6-AF2D-35BBCEEA77D8}">
      <dgm:prSet/>
      <dgm:spPr/>
      <dgm:t>
        <a:bodyPr/>
        <a:lstStyle/>
        <a:p>
          <a:endParaRPr lang="en-GB"/>
        </a:p>
      </dgm:t>
    </dgm:pt>
    <dgm:pt modelId="{DC8B1972-E7DA-4D16-8EA1-ACEF21AB9E4A}" type="sibTrans" cxnId="{3672BF60-64EB-41C6-AF2D-35BBCEEA77D8}">
      <dgm:prSet/>
      <dgm:spPr/>
      <dgm:t>
        <a:bodyPr/>
        <a:lstStyle/>
        <a:p>
          <a:endParaRPr lang="en-GB"/>
        </a:p>
      </dgm:t>
    </dgm:pt>
    <dgm:pt modelId="{DF4988B8-88F9-4DB2-AEDA-92F5F5860697}">
      <dgm:prSet custT="1">
        <dgm:style>
          <a:lnRef idx="3">
            <a:schemeClr val="lt1"/>
          </a:lnRef>
          <a:fillRef idx="1">
            <a:schemeClr val="accent4"/>
          </a:fillRef>
          <a:effectRef idx="1">
            <a:schemeClr val="accent4"/>
          </a:effectRef>
          <a:fontRef idx="minor">
            <a:schemeClr val="lt1"/>
          </a:fontRef>
        </dgm:style>
      </dgm:prSet>
      <dgm:spPr>
        <a:solidFill>
          <a:schemeClr val="accent2"/>
        </a:solidFill>
        <a:ln>
          <a:solidFill>
            <a:schemeClr val="bg1"/>
          </a:solidFill>
        </a:ln>
      </dgm:spPr>
      <dgm:t>
        <a:bodyPr/>
        <a:lstStyle/>
        <a:p>
          <a:pPr rtl="0"/>
          <a:r>
            <a:rPr lang="en-GB" sz="1600" b="1" dirty="0" smtClean="0"/>
            <a:t>Internal systemic risk (parameter &amp; model error)</a:t>
          </a:r>
          <a:endParaRPr lang="en-GB" sz="1600" b="1" dirty="0"/>
        </a:p>
      </dgm:t>
    </dgm:pt>
    <dgm:pt modelId="{C694E8AA-7A99-45C4-B8D3-AE8A3DC300DE}" type="parTrans" cxnId="{408A7DFC-DE90-4429-978E-BE67ED0B89F4}">
      <dgm:prSet/>
      <dgm:spPr/>
      <dgm:t>
        <a:bodyPr/>
        <a:lstStyle/>
        <a:p>
          <a:endParaRPr lang="en-GB"/>
        </a:p>
      </dgm:t>
    </dgm:pt>
    <dgm:pt modelId="{494974A0-DA63-41EE-A1C7-E7A38D4022C9}" type="sibTrans" cxnId="{408A7DFC-DE90-4429-978E-BE67ED0B89F4}">
      <dgm:prSet/>
      <dgm:spPr/>
      <dgm:t>
        <a:bodyPr/>
        <a:lstStyle/>
        <a:p>
          <a:endParaRPr lang="en-GB"/>
        </a:p>
      </dgm:t>
    </dgm:pt>
    <dgm:pt modelId="{08E205EA-812C-4E80-8D0D-09CCA52F2A8C}">
      <dgm:prSet>
        <dgm:style>
          <a:lnRef idx="1">
            <a:schemeClr val="accent4"/>
          </a:lnRef>
          <a:fillRef idx="2">
            <a:schemeClr val="accent4"/>
          </a:fillRef>
          <a:effectRef idx="1">
            <a:schemeClr val="accent4"/>
          </a:effectRef>
          <a:fontRef idx="minor">
            <a:schemeClr val="dk1"/>
          </a:fontRef>
        </dgm:style>
      </dgm:prSet>
      <dgm:spPr>
        <a:solidFill>
          <a:srgbClr val="7CB3E1"/>
        </a:solidFill>
        <a:ln/>
      </dgm:spPr>
      <dgm:t>
        <a:bodyPr/>
        <a:lstStyle/>
        <a:p>
          <a:pPr rtl="0"/>
          <a:endParaRPr lang="en-GB" u="sng" dirty="0"/>
        </a:p>
      </dgm:t>
    </dgm:pt>
    <dgm:pt modelId="{9AB0A611-F8F4-4F89-A9F7-7B0D1989BD09}" type="parTrans" cxnId="{A3DC7184-6B4D-4D4F-AEC3-D9528172196B}">
      <dgm:prSet/>
      <dgm:spPr/>
      <dgm:t>
        <a:bodyPr/>
        <a:lstStyle/>
        <a:p>
          <a:endParaRPr lang="en-GB"/>
        </a:p>
      </dgm:t>
    </dgm:pt>
    <dgm:pt modelId="{4F35265A-D493-4C62-97AD-1A3D110EC190}" type="sibTrans" cxnId="{A3DC7184-6B4D-4D4F-AEC3-D9528172196B}">
      <dgm:prSet/>
      <dgm:spPr/>
      <dgm:t>
        <a:bodyPr/>
        <a:lstStyle/>
        <a:p>
          <a:endParaRPr lang="en-GB"/>
        </a:p>
      </dgm:t>
    </dgm:pt>
    <dgm:pt modelId="{DBBC8AE0-5532-4EEA-99C9-D1614F39EE94}">
      <dgm:prSet custT="1">
        <dgm:style>
          <a:lnRef idx="3">
            <a:schemeClr val="lt1"/>
          </a:lnRef>
          <a:fillRef idx="1">
            <a:schemeClr val="accent4"/>
          </a:fillRef>
          <a:effectRef idx="1">
            <a:schemeClr val="accent4"/>
          </a:effectRef>
          <a:fontRef idx="minor">
            <a:schemeClr val="lt1"/>
          </a:fontRef>
        </dgm:style>
      </dgm:prSet>
      <dgm:spPr>
        <a:solidFill>
          <a:schemeClr val="accent2"/>
        </a:solidFill>
        <a:ln>
          <a:solidFill>
            <a:schemeClr val="bg1"/>
          </a:solidFill>
        </a:ln>
      </dgm:spPr>
      <dgm:t>
        <a:bodyPr/>
        <a:lstStyle/>
        <a:p>
          <a:pPr rtl="0"/>
          <a:r>
            <a:rPr lang="en-GB" sz="1600" b="1" dirty="0" smtClean="0"/>
            <a:t>External systemic risk</a:t>
          </a:r>
          <a:endParaRPr lang="en-GB" sz="1600" b="1" u="sng" dirty="0"/>
        </a:p>
      </dgm:t>
    </dgm:pt>
    <dgm:pt modelId="{832543CE-D8F4-4108-A774-A9099AB5173E}" type="parTrans" cxnId="{339174BD-C530-4C0F-BCE9-1FB349FDC3C4}">
      <dgm:prSet/>
      <dgm:spPr/>
      <dgm:t>
        <a:bodyPr/>
        <a:lstStyle/>
        <a:p>
          <a:endParaRPr lang="en-GB"/>
        </a:p>
      </dgm:t>
    </dgm:pt>
    <dgm:pt modelId="{E97DF25F-F528-47ED-8A15-12DC3ADB739A}" type="sibTrans" cxnId="{339174BD-C530-4C0F-BCE9-1FB349FDC3C4}">
      <dgm:prSet/>
      <dgm:spPr/>
      <dgm:t>
        <a:bodyPr/>
        <a:lstStyle/>
        <a:p>
          <a:endParaRPr lang="en-GB"/>
        </a:p>
      </dgm:t>
    </dgm:pt>
    <dgm:pt modelId="{7FFFC1DD-2430-4C3F-809D-70CBBED1CBDC}">
      <dgm:prSet>
        <dgm:style>
          <a:lnRef idx="1">
            <a:schemeClr val="accent4"/>
          </a:lnRef>
          <a:fillRef idx="2">
            <a:schemeClr val="accent4"/>
          </a:fillRef>
          <a:effectRef idx="1">
            <a:schemeClr val="accent4"/>
          </a:effectRef>
          <a:fontRef idx="minor">
            <a:schemeClr val="dk1"/>
          </a:fontRef>
        </dgm:style>
      </dgm:prSet>
      <dgm:spPr>
        <a:solidFill>
          <a:srgbClr val="7CB3E1"/>
        </a:solidFill>
        <a:ln/>
      </dgm:spPr>
      <dgm:t>
        <a:bodyPr/>
        <a:lstStyle/>
        <a:p>
          <a:pPr rtl="0"/>
          <a:endParaRPr lang="en-GB" u="sng" dirty="0"/>
        </a:p>
      </dgm:t>
    </dgm:pt>
    <dgm:pt modelId="{5E838900-2A76-4D69-97FD-FBF651C9A36F}" type="parTrans" cxnId="{E50FF81E-6F38-483E-A4D6-B09245B171EF}">
      <dgm:prSet/>
      <dgm:spPr/>
      <dgm:t>
        <a:bodyPr/>
        <a:lstStyle/>
        <a:p>
          <a:endParaRPr lang="en-GB"/>
        </a:p>
      </dgm:t>
    </dgm:pt>
    <dgm:pt modelId="{F1494056-BF06-445A-8C78-03E91FBE2A8D}" type="sibTrans" cxnId="{E50FF81E-6F38-483E-A4D6-B09245B171EF}">
      <dgm:prSet/>
      <dgm:spPr/>
      <dgm:t>
        <a:bodyPr/>
        <a:lstStyle/>
        <a:p>
          <a:endParaRPr lang="en-GB"/>
        </a:p>
      </dgm:t>
    </dgm:pt>
    <dgm:pt modelId="{ED8606AE-9E4E-4520-9E65-A6F515C7BDD6}" type="pres">
      <dgm:prSet presAssocID="{6D3C0C7B-9F62-4F36-B37C-E04EA3EDF656}" presName="Name0" presStyleCnt="0">
        <dgm:presLayoutVars>
          <dgm:dir/>
          <dgm:animLvl val="lvl"/>
          <dgm:resizeHandles val="exact"/>
        </dgm:presLayoutVars>
      </dgm:prSet>
      <dgm:spPr/>
      <dgm:t>
        <a:bodyPr/>
        <a:lstStyle/>
        <a:p>
          <a:endParaRPr lang="en-GB"/>
        </a:p>
      </dgm:t>
    </dgm:pt>
    <dgm:pt modelId="{CAA730F3-930E-446B-92C7-1048B241598E}" type="pres">
      <dgm:prSet presAssocID="{91A1A721-8EFD-4E1B-8B08-05219EC989B3}" presName="linNode" presStyleCnt="0"/>
      <dgm:spPr/>
    </dgm:pt>
    <dgm:pt modelId="{FE3AD758-655E-45FA-9169-588FADC197D5}" type="pres">
      <dgm:prSet presAssocID="{91A1A721-8EFD-4E1B-8B08-05219EC989B3}" presName="parentText" presStyleLbl="node1" presStyleIdx="0" presStyleCnt="3" custScaleX="80866">
        <dgm:presLayoutVars>
          <dgm:chMax val="1"/>
          <dgm:bulletEnabled val="1"/>
        </dgm:presLayoutVars>
      </dgm:prSet>
      <dgm:spPr/>
      <dgm:t>
        <a:bodyPr/>
        <a:lstStyle/>
        <a:p>
          <a:endParaRPr lang="en-GB"/>
        </a:p>
      </dgm:t>
    </dgm:pt>
    <dgm:pt modelId="{49BF51B1-9F5C-4B0A-BB70-7986F4DB078B}" type="pres">
      <dgm:prSet presAssocID="{91A1A721-8EFD-4E1B-8B08-05219EC989B3}" presName="descendantText" presStyleLbl="alignAccFollowNode1" presStyleIdx="0" presStyleCnt="3" custScaleX="106230">
        <dgm:presLayoutVars>
          <dgm:bulletEnabled val="1"/>
        </dgm:presLayoutVars>
      </dgm:prSet>
      <dgm:spPr/>
      <dgm:t>
        <a:bodyPr/>
        <a:lstStyle/>
        <a:p>
          <a:endParaRPr lang="en-GB"/>
        </a:p>
      </dgm:t>
    </dgm:pt>
    <dgm:pt modelId="{26AA23AC-E4E6-43C9-947E-E28F9D3C08EC}" type="pres">
      <dgm:prSet presAssocID="{496E5902-1456-4296-A890-5D317BE36E10}" presName="sp" presStyleCnt="0"/>
      <dgm:spPr/>
    </dgm:pt>
    <dgm:pt modelId="{17AEEB6F-10C3-4045-A3D5-62ABAD40D238}" type="pres">
      <dgm:prSet presAssocID="{DF4988B8-88F9-4DB2-AEDA-92F5F5860697}" presName="linNode" presStyleCnt="0"/>
      <dgm:spPr/>
    </dgm:pt>
    <dgm:pt modelId="{23BCF9BD-CE92-4B9E-BF5F-97598CDA3E1D}" type="pres">
      <dgm:prSet presAssocID="{DF4988B8-88F9-4DB2-AEDA-92F5F5860697}" presName="parentText" presStyleLbl="node1" presStyleIdx="1" presStyleCnt="3" custScaleX="80866">
        <dgm:presLayoutVars>
          <dgm:chMax val="1"/>
          <dgm:bulletEnabled val="1"/>
        </dgm:presLayoutVars>
      </dgm:prSet>
      <dgm:spPr/>
      <dgm:t>
        <a:bodyPr/>
        <a:lstStyle/>
        <a:p>
          <a:endParaRPr lang="en-GB"/>
        </a:p>
      </dgm:t>
    </dgm:pt>
    <dgm:pt modelId="{894D907E-8D23-4328-A81A-69E3D4753387}" type="pres">
      <dgm:prSet presAssocID="{DF4988B8-88F9-4DB2-AEDA-92F5F5860697}" presName="descendantText" presStyleLbl="alignAccFollowNode1" presStyleIdx="1" presStyleCnt="3" custScaleX="106230">
        <dgm:presLayoutVars>
          <dgm:bulletEnabled val="1"/>
        </dgm:presLayoutVars>
      </dgm:prSet>
      <dgm:spPr/>
      <dgm:t>
        <a:bodyPr/>
        <a:lstStyle/>
        <a:p>
          <a:endParaRPr lang="en-GB"/>
        </a:p>
      </dgm:t>
    </dgm:pt>
    <dgm:pt modelId="{2F5DAF1E-CA11-47CE-9821-B364CBA67AA0}" type="pres">
      <dgm:prSet presAssocID="{494974A0-DA63-41EE-A1C7-E7A38D4022C9}" presName="sp" presStyleCnt="0"/>
      <dgm:spPr/>
    </dgm:pt>
    <dgm:pt modelId="{D22B0D2B-77E4-44B7-95F0-FD7AB2FBE8D2}" type="pres">
      <dgm:prSet presAssocID="{DBBC8AE0-5532-4EEA-99C9-D1614F39EE94}" presName="linNode" presStyleCnt="0"/>
      <dgm:spPr/>
    </dgm:pt>
    <dgm:pt modelId="{7515FDB3-DBCD-47C9-859A-91ADC5602161}" type="pres">
      <dgm:prSet presAssocID="{DBBC8AE0-5532-4EEA-99C9-D1614F39EE94}" presName="parentText" presStyleLbl="node1" presStyleIdx="2" presStyleCnt="3" custScaleX="80866">
        <dgm:presLayoutVars>
          <dgm:chMax val="1"/>
          <dgm:bulletEnabled val="1"/>
        </dgm:presLayoutVars>
      </dgm:prSet>
      <dgm:spPr/>
      <dgm:t>
        <a:bodyPr/>
        <a:lstStyle/>
        <a:p>
          <a:endParaRPr lang="en-GB"/>
        </a:p>
      </dgm:t>
    </dgm:pt>
    <dgm:pt modelId="{A6C37C94-CEDF-4630-869B-01FBAC99989D}" type="pres">
      <dgm:prSet presAssocID="{DBBC8AE0-5532-4EEA-99C9-D1614F39EE94}" presName="descendantText" presStyleLbl="alignAccFollowNode1" presStyleIdx="2" presStyleCnt="3" custScaleX="106230">
        <dgm:presLayoutVars>
          <dgm:bulletEnabled val="1"/>
        </dgm:presLayoutVars>
      </dgm:prSet>
      <dgm:spPr/>
      <dgm:t>
        <a:bodyPr/>
        <a:lstStyle/>
        <a:p>
          <a:endParaRPr lang="en-GB"/>
        </a:p>
      </dgm:t>
    </dgm:pt>
  </dgm:ptLst>
  <dgm:cxnLst>
    <dgm:cxn modelId="{3672BF60-64EB-41C6-AF2D-35BBCEEA77D8}" srcId="{91A1A721-8EFD-4E1B-8B08-05219EC989B3}" destId="{B333F6CA-FA85-465A-BC50-C040E6897BDB}" srcOrd="0" destOrd="0" parTransId="{F70B81A1-D482-406B-9997-116241DC0E37}" sibTransId="{DC8B1972-E7DA-4D16-8EA1-ACEF21AB9E4A}"/>
    <dgm:cxn modelId="{4E911CA6-1F79-4FCD-BCF1-66D750985A08}" type="presOf" srcId="{7FFFC1DD-2430-4C3F-809D-70CBBED1CBDC}" destId="{A6C37C94-CEDF-4630-869B-01FBAC99989D}" srcOrd="0" destOrd="0" presId="urn:microsoft.com/office/officeart/2005/8/layout/vList5"/>
    <dgm:cxn modelId="{CE237B0F-D3F7-4C4C-BB36-6AC4D85C18D2}" type="presOf" srcId="{91A1A721-8EFD-4E1B-8B08-05219EC989B3}" destId="{FE3AD758-655E-45FA-9169-588FADC197D5}" srcOrd="0" destOrd="0" presId="urn:microsoft.com/office/officeart/2005/8/layout/vList5"/>
    <dgm:cxn modelId="{E50FF81E-6F38-483E-A4D6-B09245B171EF}" srcId="{DBBC8AE0-5532-4EEA-99C9-D1614F39EE94}" destId="{7FFFC1DD-2430-4C3F-809D-70CBBED1CBDC}" srcOrd="0" destOrd="0" parTransId="{5E838900-2A76-4D69-97FD-FBF651C9A36F}" sibTransId="{F1494056-BF06-445A-8C78-03E91FBE2A8D}"/>
    <dgm:cxn modelId="{7E47AC06-92FF-4B19-BD00-6E49DCB63275}" type="presOf" srcId="{08E205EA-812C-4E80-8D0D-09CCA52F2A8C}" destId="{894D907E-8D23-4328-A81A-69E3D4753387}" srcOrd="0" destOrd="0" presId="urn:microsoft.com/office/officeart/2005/8/layout/vList5"/>
    <dgm:cxn modelId="{408A7DFC-DE90-4429-978E-BE67ED0B89F4}" srcId="{6D3C0C7B-9F62-4F36-B37C-E04EA3EDF656}" destId="{DF4988B8-88F9-4DB2-AEDA-92F5F5860697}" srcOrd="1" destOrd="0" parTransId="{C694E8AA-7A99-45C4-B8D3-AE8A3DC300DE}" sibTransId="{494974A0-DA63-41EE-A1C7-E7A38D4022C9}"/>
    <dgm:cxn modelId="{659DAF54-D1B3-431C-957B-1EE13B9F8F97}" type="presOf" srcId="{DBBC8AE0-5532-4EEA-99C9-D1614F39EE94}" destId="{7515FDB3-DBCD-47C9-859A-91ADC5602161}" srcOrd="0" destOrd="0" presId="urn:microsoft.com/office/officeart/2005/8/layout/vList5"/>
    <dgm:cxn modelId="{4A365215-7198-4CF2-9CF4-49EAB4287C97}" type="presOf" srcId="{DF4988B8-88F9-4DB2-AEDA-92F5F5860697}" destId="{23BCF9BD-CE92-4B9E-BF5F-97598CDA3E1D}" srcOrd="0" destOrd="0" presId="urn:microsoft.com/office/officeart/2005/8/layout/vList5"/>
    <dgm:cxn modelId="{481ED9EA-9896-4F38-A72C-87A47EF24B6A}" type="presOf" srcId="{6D3C0C7B-9F62-4F36-B37C-E04EA3EDF656}" destId="{ED8606AE-9E4E-4520-9E65-A6F515C7BDD6}" srcOrd="0" destOrd="0" presId="urn:microsoft.com/office/officeart/2005/8/layout/vList5"/>
    <dgm:cxn modelId="{F6608B91-A5BF-46C8-BC8C-98C3D968AE9A}" srcId="{6D3C0C7B-9F62-4F36-B37C-E04EA3EDF656}" destId="{91A1A721-8EFD-4E1B-8B08-05219EC989B3}" srcOrd="0" destOrd="0" parTransId="{ED8920F6-3C12-42B9-B147-BAD757B2AE7A}" sibTransId="{496E5902-1456-4296-A890-5D317BE36E10}"/>
    <dgm:cxn modelId="{806D3AC0-FD04-4E3C-89B2-A00C974F37B2}" type="presOf" srcId="{B333F6CA-FA85-465A-BC50-C040E6897BDB}" destId="{49BF51B1-9F5C-4B0A-BB70-7986F4DB078B}" srcOrd="0" destOrd="0" presId="urn:microsoft.com/office/officeart/2005/8/layout/vList5"/>
    <dgm:cxn modelId="{A3DC7184-6B4D-4D4F-AEC3-D9528172196B}" srcId="{DF4988B8-88F9-4DB2-AEDA-92F5F5860697}" destId="{08E205EA-812C-4E80-8D0D-09CCA52F2A8C}" srcOrd="0" destOrd="0" parTransId="{9AB0A611-F8F4-4F89-A9F7-7B0D1989BD09}" sibTransId="{4F35265A-D493-4C62-97AD-1A3D110EC190}"/>
    <dgm:cxn modelId="{339174BD-C530-4C0F-BCE9-1FB349FDC3C4}" srcId="{6D3C0C7B-9F62-4F36-B37C-E04EA3EDF656}" destId="{DBBC8AE0-5532-4EEA-99C9-D1614F39EE94}" srcOrd="2" destOrd="0" parTransId="{832543CE-D8F4-4108-A774-A9099AB5173E}" sibTransId="{E97DF25F-F528-47ED-8A15-12DC3ADB739A}"/>
    <dgm:cxn modelId="{48266519-5365-4025-ADB1-A5C1251F7827}" type="presParOf" srcId="{ED8606AE-9E4E-4520-9E65-A6F515C7BDD6}" destId="{CAA730F3-930E-446B-92C7-1048B241598E}" srcOrd="0" destOrd="0" presId="urn:microsoft.com/office/officeart/2005/8/layout/vList5"/>
    <dgm:cxn modelId="{7D9F34B7-3753-47BA-A10A-6AD8F1D5AA10}" type="presParOf" srcId="{CAA730F3-930E-446B-92C7-1048B241598E}" destId="{FE3AD758-655E-45FA-9169-588FADC197D5}" srcOrd="0" destOrd="0" presId="urn:microsoft.com/office/officeart/2005/8/layout/vList5"/>
    <dgm:cxn modelId="{8B3EB0B9-B8AD-49E6-874C-124E004A651A}" type="presParOf" srcId="{CAA730F3-930E-446B-92C7-1048B241598E}" destId="{49BF51B1-9F5C-4B0A-BB70-7986F4DB078B}" srcOrd="1" destOrd="0" presId="urn:microsoft.com/office/officeart/2005/8/layout/vList5"/>
    <dgm:cxn modelId="{0F55A7F8-0FAD-4F3E-9C9D-EFDF9470A71D}" type="presParOf" srcId="{ED8606AE-9E4E-4520-9E65-A6F515C7BDD6}" destId="{26AA23AC-E4E6-43C9-947E-E28F9D3C08EC}" srcOrd="1" destOrd="0" presId="urn:microsoft.com/office/officeart/2005/8/layout/vList5"/>
    <dgm:cxn modelId="{9BDDD463-51A9-4CC7-9FDF-CC4A0143AF75}" type="presParOf" srcId="{ED8606AE-9E4E-4520-9E65-A6F515C7BDD6}" destId="{17AEEB6F-10C3-4045-A3D5-62ABAD40D238}" srcOrd="2" destOrd="0" presId="urn:microsoft.com/office/officeart/2005/8/layout/vList5"/>
    <dgm:cxn modelId="{B1AAC233-DBEC-4F47-8319-D486DF014EF9}" type="presParOf" srcId="{17AEEB6F-10C3-4045-A3D5-62ABAD40D238}" destId="{23BCF9BD-CE92-4B9E-BF5F-97598CDA3E1D}" srcOrd="0" destOrd="0" presId="urn:microsoft.com/office/officeart/2005/8/layout/vList5"/>
    <dgm:cxn modelId="{FDB823E4-AB8E-47F5-903A-A1808607A578}" type="presParOf" srcId="{17AEEB6F-10C3-4045-A3D5-62ABAD40D238}" destId="{894D907E-8D23-4328-A81A-69E3D4753387}" srcOrd="1" destOrd="0" presId="urn:microsoft.com/office/officeart/2005/8/layout/vList5"/>
    <dgm:cxn modelId="{84F02275-CF5B-42EA-9544-80E0216595EB}" type="presParOf" srcId="{ED8606AE-9E4E-4520-9E65-A6F515C7BDD6}" destId="{2F5DAF1E-CA11-47CE-9821-B364CBA67AA0}" srcOrd="3" destOrd="0" presId="urn:microsoft.com/office/officeart/2005/8/layout/vList5"/>
    <dgm:cxn modelId="{36D86C33-B084-4AB4-9CBE-2B5EE7534570}" type="presParOf" srcId="{ED8606AE-9E4E-4520-9E65-A6F515C7BDD6}" destId="{D22B0D2B-77E4-44B7-95F0-FD7AB2FBE8D2}" srcOrd="4" destOrd="0" presId="urn:microsoft.com/office/officeart/2005/8/layout/vList5"/>
    <dgm:cxn modelId="{09D580EF-2AFA-4D3D-8171-31E4AEC34216}" type="presParOf" srcId="{D22B0D2B-77E4-44B7-95F0-FD7AB2FBE8D2}" destId="{7515FDB3-DBCD-47C9-859A-91ADC5602161}" srcOrd="0" destOrd="0" presId="urn:microsoft.com/office/officeart/2005/8/layout/vList5"/>
    <dgm:cxn modelId="{11A45B3E-D0F1-41CC-B5A7-685EC2D1C3D0}" type="presParOf" srcId="{D22B0D2B-77E4-44B7-95F0-FD7AB2FBE8D2}" destId="{A6C37C94-CEDF-4630-869B-01FBAC99989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3C0C7B-9F62-4F36-B37C-E04EA3EDF6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1A1A721-8EFD-4E1B-8B08-05219EC989B3}">
      <dgm:prSet custT="1">
        <dgm:style>
          <a:lnRef idx="1">
            <a:schemeClr val="accent3"/>
          </a:lnRef>
          <a:fillRef idx="2">
            <a:schemeClr val="accent3"/>
          </a:fillRef>
          <a:effectRef idx="1">
            <a:schemeClr val="accent3"/>
          </a:effectRef>
          <a:fontRef idx="minor">
            <a:schemeClr val="dk1"/>
          </a:fontRef>
        </dgm:style>
      </dgm:prSet>
      <dgm:spPr>
        <a:solidFill>
          <a:srgbClr val="7CB3E1"/>
        </a:solidFill>
        <a:ln w="38100">
          <a:solidFill>
            <a:schemeClr val="bg1"/>
          </a:solidFill>
        </a:ln>
      </dgm:spPr>
      <dgm:t>
        <a:bodyPr/>
        <a:lstStyle/>
        <a:p>
          <a:pPr rtl="0"/>
          <a:r>
            <a:rPr lang="en-GB" sz="1600" b="1" dirty="0" smtClean="0">
              <a:solidFill>
                <a:schemeClr val="bg1"/>
              </a:solidFill>
            </a:rPr>
            <a:t>Independent risk (random/process error)</a:t>
          </a:r>
          <a:endParaRPr lang="en-GB" sz="1600" b="1" dirty="0">
            <a:solidFill>
              <a:schemeClr val="bg1"/>
            </a:solidFill>
          </a:endParaRPr>
        </a:p>
      </dgm:t>
    </dgm:pt>
    <dgm:pt modelId="{ED8920F6-3C12-42B9-B147-BAD757B2AE7A}" type="parTrans" cxnId="{F6608B91-A5BF-46C8-BC8C-98C3D968AE9A}">
      <dgm:prSet/>
      <dgm:spPr/>
      <dgm:t>
        <a:bodyPr/>
        <a:lstStyle/>
        <a:p>
          <a:endParaRPr lang="en-GB"/>
        </a:p>
      </dgm:t>
    </dgm:pt>
    <dgm:pt modelId="{496E5902-1456-4296-A890-5D317BE36E10}" type="sibTrans" cxnId="{F6608B91-A5BF-46C8-BC8C-98C3D968AE9A}">
      <dgm:prSet/>
      <dgm:spPr/>
      <dgm:t>
        <a:bodyPr/>
        <a:lstStyle/>
        <a:p>
          <a:endParaRPr lang="en-GB"/>
        </a:p>
      </dgm:t>
    </dgm:pt>
    <dgm:pt modelId="{B333F6CA-FA85-465A-BC50-C040E6897BDB}">
      <dgm:prSet>
        <dgm:style>
          <a:lnRef idx="1">
            <a:schemeClr val="accent3"/>
          </a:lnRef>
          <a:fillRef idx="2">
            <a:schemeClr val="accent3"/>
          </a:fillRef>
          <a:effectRef idx="1">
            <a:schemeClr val="accent3"/>
          </a:effectRef>
          <a:fontRef idx="minor">
            <a:schemeClr val="dk1"/>
          </a:fontRef>
        </dgm:style>
      </dgm:prSet>
      <dgm:spPr>
        <a:solidFill>
          <a:srgbClr val="7CB3E1"/>
        </a:solidFill>
        <a:ln/>
      </dgm:spPr>
      <dgm:t>
        <a:bodyPr/>
        <a:lstStyle/>
        <a:p>
          <a:pPr rtl="0"/>
          <a:endParaRPr lang="en-GB" dirty="0"/>
        </a:p>
      </dgm:t>
    </dgm:pt>
    <dgm:pt modelId="{F70B81A1-D482-406B-9997-116241DC0E37}" type="parTrans" cxnId="{3672BF60-64EB-41C6-AF2D-35BBCEEA77D8}">
      <dgm:prSet/>
      <dgm:spPr/>
      <dgm:t>
        <a:bodyPr/>
        <a:lstStyle/>
        <a:p>
          <a:endParaRPr lang="en-GB"/>
        </a:p>
      </dgm:t>
    </dgm:pt>
    <dgm:pt modelId="{DC8B1972-E7DA-4D16-8EA1-ACEF21AB9E4A}" type="sibTrans" cxnId="{3672BF60-64EB-41C6-AF2D-35BBCEEA77D8}">
      <dgm:prSet/>
      <dgm:spPr/>
      <dgm:t>
        <a:bodyPr/>
        <a:lstStyle/>
        <a:p>
          <a:endParaRPr lang="en-GB"/>
        </a:p>
      </dgm:t>
    </dgm:pt>
    <dgm:pt modelId="{DF4988B8-88F9-4DB2-AEDA-92F5F5860697}">
      <dgm:prSet custT="1">
        <dgm:style>
          <a:lnRef idx="3">
            <a:schemeClr val="lt1"/>
          </a:lnRef>
          <a:fillRef idx="1">
            <a:schemeClr val="accent4"/>
          </a:fillRef>
          <a:effectRef idx="1">
            <a:schemeClr val="accent4"/>
          </a:effectRef>
          <a:fontRef idx="minor">
            <a:schemeClr val="lt1"/>
          </a:fontRef>
        </dgm:style>
      </dgm:prSet>
      <dgm:spPr>
        <a:solidFill>
          <a:schemeClr val="accent2"/>
        </a:solidFill>
        <a:ln>
          <a:solidFill>
            <a:schemeClr val="bg1"/>
          </a:solidFill>
        </a:ln>
      </dgm:spPr>
      <dgm:t>
        <a:bodyPr/>
        <a:lstStyle/>
        <a:p>
          <a:pPr rtl="0"/>
          <a:r>
            <a:rPr lang="en-GB" sz="1600" b="1" dirty="0" smtClean="0">
              <a:solidFill>
                <a:schemeClr val="bg1"/>
              </a:solidFill>
            </a:rPr>
            <a:t>Internal systemic risk (parameter &amp; model error)</a:t>
          </a:r>
          <a:endParaRPr lang="en-GB" sz="1600" b="1" dirty="0">
            <a:solidFill>
              <a:schemeClr val="bg1"/>
            </a:solidFill>
          </a:endParaRPr>
        </a:p>
      </dgm:t>
    </dgm:pt>
    <dgm:pt modelId="{C694E8AA-7A99-45C4-B8D3-AE8A3DC300DE}" type="parTrans" cxnId="{408A7DFC-DE90-4429-978E-BE67ED0B89F4}">
      <dgm:prSet/>
      <dgm:spPr/>
      <dgm:t>
        <a:bodyPr/>
        <a:lstStyle/>
        <a:p>
          <a:endParaRPr lang="en-GB"/>
        </a:p>
      </dgm:t>
    </dgm:pt>
    <dgm:pt modelId="{494974A0-DA63-41EE-A1C7-E7A38D4022C9}" type="sibTrans" cxnId="{408A7DFC-DE90-4429-978E-BE67ED0B89F4}">
      <dgm:prSet/>
      <dgm:spPr/>
      <dgm:t>
        <a:bodyPr/>
        <a:lstStyle/>
        <a:p>
          <a:endParaRPr lang="en-GB"/>
        </a:p>
      </dgm:t>
    </dgm:pt>
    <dgm:pt modelId="{08E205EA-812C-4E80-8D0D-09CCA52F2A8C}">
      <dgm:prSet>
        <dgm:style>
          <a:lnRef idx="3">
            <a:schemeClr val="lt1"/>
          </a:lnRef>
          <a:fillRef idx="1">
            <a:schemeClr val="accent3"/>
          </a:fillRef>
          <a:effectRef idx="1">
            <a:schemeClr val="accent3"/>
          </a:effectRef>
          <a:fontRef idx="minor">
            <a:schemeClr val="lt1"/>
          </a:fontRef>
        </dgm:style>
      </dgm:prSet>
      <dgm:spPr>
        <a:solidFill>
          <a:srgbClr val="4096B8"/>
        </a:solidFill>
        <a:ln>
          <a:noFill/>
        </a:ln>
      </dgm:spPr>
      <dgm:t>
        <a:bodyPr/>
        <a:lstStyle/>
        <a:p>
          <a:pPr rtl="0"/>
          <a:endParaRPr lang="en-GB" u="sng" dirty="0">
            <a:solidFill>
              <a:srgbClr val="401664"/>
            </a:solidFill>
          </a:endParaRPr>
        </a:p>
      </dgm:t>
    </dgm:pt>
    <dgm:pt modelId="{9AB0A611-F8F4-4F89-A9F7-7B0D1989BD09}" type="parTrans" cxnId="{A3DC7184-6B4D-4D4F-AEC3-D9528172196B}">
      <dgm:prSet/>
      <dgm:spPr/>
      <dgm:t>
        <a:bodyPr/>
        <a:lstStyle/>
        <a:p>
          <a:endParaRPr lang="en-GB"/>
        </a:p>
      </dgm:t>
    </dgm:pt>
    <dgm:pt modelId="{4F35265A-D493-4C62-97AD-1A3D110EC190}" type="sibTrans" cxnId="{A3DC7184-6B4D-4D4F-AEC3-D9528172196B}">
      <dgm:prSet/>
      <dgm:spPr/>
      <dgm:t>
        <a:bodyPr/>
        <a:lstStyle/>
        <a:p>
          <a:endParaRPr lang="en-GB"/>
        </a:p>
      </dgm:t>
    </dgm:pt>
    <dgm:pt modelId="{DBBC8AE0-5532-4EEA-99C9-D1614F39EE94}">
      <dgm:prSet custT="1">
        <dgm:style>
          <a:lnRef idx="1">
            <a:schemeClr val="accent3"/>
          </a:lnRef>
          <a:fillRef idx="2">
            <a:schemeClr val="accent3"/>
          </a:fillRef>
          <a:effectRef idx="1">
            <a:schemeClr val="accent3"/>
          </a:effectRef>
          <a:fontRef idx="minor">
            <a:schemeClr val="dk1"/>
          </a:fontRef>
        </dgm:style>
      </dgm:prSet>
      <dgm:spPr>
        <a:solidFill>
          <a:srgbClr val="7CB3E1"/>
        </a:solidFill>
        <a:ln w="38100">
          <a:solidFill>
            <a:schemeClr val="bg1"/>
          </a:solidFill>
        </a:ln>
      </dgm:spPr>
      <dgm:t>
        <a:bodyPr/>
        <a:lstStyle/>
        <a:p>
          <a:pPr rtl="0"/>
          <a:r>
            <a:rPr lang="en-GB" sz="1600" b="1" dirty="0" smtClean="0">
              <a:solidFill>
                <a:schemeClr val="bg1"/>
              </a:solidFill>
            </a:rPr>
            <a:t>External systemic risk</a:t>
          </a:r>
          <a:endParaRPr lang="en-GB" sz="1600" b="1" u="sng" dirty="0">
            <a:solidFill>
              <a:schemeClr val="bg1"/>
            </a:solidFill>
          </a:endParaRPr>
        </a:p>
      </dgm:t>
    </dgm:pt>
    <dgm:pt modelId="{832543CE-D8F4-4108-A774-A9099AB5173E}" type="parTrans" cxnId="{339174BD-C530-4C0F-BCE9-1FB349FDC3C4}">
      <dgm:prSet/>
      <dgm:spPr/>
      <dgm:t>
        <a:bodyPr/>
        <a:lstStyle/>
        <a:p>
          <a:endParaRPr lang="en-GB"/>
        </a:p>
      </dgm:t>
    </dgm:pt>
    <dgm:pt modelId="{E97DF25F-F528-47ED-8A15-12DC3ADB739A}" type="sibTrans" cxnId="{339174BD-C530-4C0F-BCE9-1FB349FDC3C4}">
      <dgm:prSet/>
      <dgm:spPr/>
      <dgm:t>
        <a:bodyPr/>
        <a:lstStyle/>
        <a:p>
          <a:endParaRPr lang="en-GB"/>
        </a:p>
      </dgm:t>
    </dgm:pt>
    <dgm:pt modelId="{7FFFC1DD-2430-4C3F-809D-70CBBED1CBDC}">
      <dgm:prSet>
        <dgm:style>
          <a:lnRef idx="1">
            <a:schemeClr val="accent3"/>
          </a:lnRef>
          <a:fillRef idx="2">
            <a:schemeClr val="accent3"/>
          </a:fillRef>
          <a:effectRef idx="1">
            <a:schemeClr val="accent3"/>
          </a:effectRef>
          <a:fontRef idx="minor">
            <a:schemeClr val="dk1"/>
          </a:fontRef>
        </dgm:style>
      </dgm:prSet>
      <dgm:spPr>
        <a:solidFill>
          <a:srgbClr val="7CB3E1"/>
        </a:solidFill>
        <a:ln/>
      </dgm:spPr>
      <dgm:t>
        <a:bodyPr/>
        <a:lstStyle/>
        <a:p>
          <a:pPr rtl="0"/>
          <a:endParaRPr lang="en-GB" u="sng" dirty="0"/>
        </a:p>
      </dgm:t>
    </dgm:pt>
    <dgm:pt modelId="{5E838900-2A76-4D69-97FD-FBF651C9A36F}" type="parTrans" cxnId="{E50FF81E-6F38-483E-A4D6-B09245B171EF}">
      <dgm:prSet/>
      <dgm:spPr/>
      <dgm:t>
        <a:bodyPr/>
        <a:lstStyle/>
        <a:p>
          <a:endParaRPr lang="en-GB"/>
        </a:p>
      </dgm:t>
    </dgm:pt>
    <dgm:pt modelId="{F1494056-BF06-445A-8C78-03E91FBE2A8D}" type="sibTrans" cxnId="{E50FF81E-6F38-483E-A4D6-B09245B171EF}">
      <dgm:prSet/>
      <dgm:spPr/>
      <dgm:t>
        <a:bodyPr/>
        <a:lstStyle/>
        <a:p>
          <a:endParaRPr lang="en-GB"/>
        </a:p>
      </dgm:t>
    </dgm:pt>
    <dgm:pt modelId="{ED8606AE-9E4E-4520-9E65-A6F515C7BDD6}" type="pres">
      <dgm:prSet presAssocID="{6D3C0C7B-9F62-4F36-B37C-E04EA3EDF656}" presName="Name0" presStyleCnt="0">
        <dgm:presLayoutVars>
          <dgm:dir/>
          <dgm:animLvl val="lvl"/>
          <dgm:resizeHandles val="exact"/>
        </dgm:presLayoutVars>
      </dgm:prSet>
      <dgm:spPr/>
      <dgm:t>
        <a:bodyPr/>
        <a:lstStyle/>
        <a:p>
          <a:endParaRPr lang="en-GB"/>
        </a:p>
      </dgm:t>
    </dgm:pt>
    <dgm:pt modelId="{CAA730F3-930E-446B-92C7-1048B241598E}" type="pres">
      <dgm:prSet presAssocID="{91A1A721-8EFD-4E1B-8B08-05219EC989B3}" presName="linNode" presStyleCnt="0"/>
      <dgm:spPr/>
    </dgm:pt>
    <dgm:pt modelId="{FE3AD758-655E-45FA-9169-588FADC197D5}" type="pres">
      <dgm:prSet presAssocID="{91A1A721-8EFD-4E1B-8B08-05219EC989B3}" presName="parentText" presStyleLbl="node1" presStyleIdx="0" presStyleCnt="3" custScaleX="80866">
        <dgm:presLayoutVars>
          <dgm:chMax val="1"/>
          <dgm:bulletEnabled val="1"/>
        </dgm:presLayoutVars>
      </dgm:prSet>
      <dgm:spPr/>
      <dgm:t>
        <a:bodyPr/>
        <a:lstStyle/>
        <a:p>
          <a:endParaRPr lang="en-GB"/>
        </a:p>
      </dgm:t>
    </dgm:pt>
    <dgm:pt modelId="{49BF51B1-9F5C-4B0A-BB70-7986F4DB078B}" type="pres">
      <dgm:prSet presAssocID="{91A1A721-8EFD-4E1B-8B08-05219EC989B3}" presName="descendantText" presStyleLbl="alignAccFollowNode1" presStyleIdx="0" presStyleCnt="3" custScaleX="106230">
        <dgm:presLayoutVars>
          <dgm:bulletEnabled val="1"/>
        </dgm:presLayoutVars>
      </dgm:prSet>
      <dgm:spPr/>
      <dgm:t>
        <a:bodyPr/>
        <a:lstStyle/>
        <a:p>
          <a:endParaRPr lang="en-GB"/>
        </a:p>
      </dgm:t>
    </dgm:pt>
    <dgm:pt modelId="{26AA23AC-E4E6-43C9-947E-E28F9D3C08EC}" type="pres">
      <dgm:prSet presAssocID="{496E5902-1456-4296-A890-5D317BE36E10}" presName="sp" presStyleCnt="0"/>
      <dgm:spPr/>
    </dgm:pt>
    <dgm:pt modelId="{17AEEB6F-10C3-4045-A3D5-62ABAD40D238}" type="pres">
      <dgm:prSet presAssocID="{DF4988B8-88F9-4DB2-AEDA-92F5F5860697}" presName="linNode" presStyleCnt="0"/>
      <dgm:spPr/>
    </dgm:pt>
    <dgm:pt modelId="{23BCF9BD-CE92-4B9E-BF5F-97598CDA3E1D}" type="pres">
      <dgm:prSet presAssocID="{DF4988B8-88F9-4DB2-AEDA-92F5F5860697}" presName="parentText" presStyleLbl="node1" presStyleIdx="1" presStyleCnt="3" custScaleX="80866">
        <dgm:presLayoutVars>
          <dgm:chMax val="1"/>
          <dgm:bulletEnabled val="1"/>
        </dgm:presLayoutVars>
      </dgm:prSet>
      <dgm:spPr/>
      <dgm:t>
        <a:bodyPr/>
        <a:lstStyle/>
        <a:p>
          <a:endParaRPr lang="en-GB"/>
        </a:p>
      </dgm:t>
    </dgm:pt>
    <dgm:pt modelId="{894D907E-8D23-4328-A81A-69E3D4753387}" type="pres">
      <dgm:prSet presAssocID="{DF4988B8-88F9-4DB2-AEDA-92F5F5860697}" presName="descendantText" presStyleLbl="alignAccFollowNode1" presStyleIdx="1" presStyleCnt="3" custScaleX="106230">
        <dgm:presLayoutVars>
          <dgm:bulletEnabled val="1"/>
        </dgm:presLayoutVars>
      </dgm:prSet>
      <dgm:spPr/>
      <dgm:t>
        <a:bodyPr/>
        <a:lstStyle/>
        <a:p>
          <a:endParaRPr lang="en-GB"/>
        </a:p>
      </dgm:t>
    </dgm:pt>
    <dgm:pt modelId="{2F5DAF1E-CA11-47CE-9821-B364CBA67AA0}" type="pres">
      <dgm:prSet presAssocID="{494974A0-DA63-41EE-A1C7-E7A38D4022C9}" presName="sp" presStyleCnt="0"/>
      <dgm:spPr/>
    </dgm:pt>
    <dgm:pt modelId="{D22B0D2B-77E4-44B7-95F0-FD7AB2FBE8D2}" type="pres">
      <dgm:prSet presAssocID="{DBBC8AE0-5532-4EEA-99C9-D1614F39EE94}" presName="linNode" presStyleCnt="0"/>
      <dgm:spPr/>
    </dgm:pt>
    <dgm:pt modelId="{7515FDB3-DBCD-47C9-859A-91ADC5602161}" type="pres">
      <dgm:prSet presAssocID="{DBBC8AE0-5532-4EEA-99C9-D1614F39EE94}" presName="parentText" presStyleLbl="node1" presStyleIdx="2" presStyleCnt="3" custScaleX="80866">
        <dgm:presLayoutVars>
          <dgm:chMax val="1"/>
          <dgm:bulletEnabled val="1"/>
        </dgm:presLayoutVars>
      </dgm:prSet>
      <dgm:spPr/>
      <dgm:t>
        <a:bodyPr/>
        <a:lstStyle/>
        <a:p>
          <a:endParaRPr lang="en-GB"/>
        </a:p>
      </dgm:t>
    </dgm:pt>
    <dgm:pt modelId="{A6C37C94-CEDF-4630-869B-01FBAC99989D}" type="pres">
      <dgm:prSet presAssocID="{DBBC8AE0-5532-4EEA-99C9-D1614F39EE94}" presName="descendantText" presStyleLbl="alignAccFollowNode1" presStyleIdx="2" presStyleCnt="3" custScaleX="106230">
        <dgm:presLayoutVars>
          <dgm:bulletEnabled val="1"/>
        </dgm:presLayoutVars>
      </dgm:prSet>
      <dgm:spPr/>
      <dgm:t>
        <a:bodyPr/>
        <a:lstStyle/>
        <a:p>
          <a:endParaRPr lang="en-GB"/>
        </a:p>
      </dgm:t>
    </dgm:pt>
  </dgm:ptLst>
  <dgm:cxnLst>
    <dgm:cxn modelId="{3672BF60-64EB-41C6-AF2D-35BBCEEA77D8}" srcId="{91A1A721-8EFD-4E1B-8B08-05219EC989B3}" destId="{B333F6CA-FA85-465A-BC50-C040E6897BDB}" srcOrd="0" destOrd="0" parTransId="{F70B81A1-D482-406B-9997-116241DC0E37}" sibTransId="{DC8B1972-E7DA-4D16-8EA1-ACEF21AB9E4A}"/>
    <dgm:cxn modelId="{89CB3BBC-B232-43CC-9412-7FE00AB2C650}" type="presOf" srcId="{6D3C0C7B-9F62-4F36-B37C-E04EA3EDF656}" destId="{ED8606AE-9E4E-4520-9E65-A6F515C7BDD6}" srcOrd="0" destOrd="0" presId="urn:microsoft.com/office/officeart/2005/8/layout/vList5"/>
    <dgm:cxn modelId="{E50FF81E-6F38-483E-A4D6-B09245B171EF}" srcId="{DBBC8AE0-5532-4EEA-99C9-D1614F39EE94}" destId="{7FFFC1DD-2430-4C3F-809D-70CBBED1CBDC}" srcOrd="0" destOrd="0" parTransId="{5E838900-2A76-4D69-97FD-FBF651C9A36F}" sibTransId="{F1494056-BF06-445A-8C78-03E91FBE2A8D}"/>
    <dgm:cxn modelId="{408A7DFC-DE90-4429-978E-BE67ED0B89F4}" srcId="{6D3C0C7B-9F62-4F36-B37C-E04EA3EDF656}" destId="{DF4988B8-88F9-4DB2-AEDA-92F5F5860697}" srcOrd="1" destOrd="0" parTransId="{C694E8AA-7A99-45C4-B8D3-AE8A3DC300DE}" sibTransId="{494974A0-DA63-41EE-A1C7-E7A38D4022C9}"/>
    <dgm:cxn modelId="{07B11C4C-2B7E-4383-97DC-50ACF9B7CA06}" type="presOf" srcId="{91A1A721-8EFD-4E1B-8B08-05219EC989B3}" destId="{FE3AD758-655E-45FA-9169-588FADC197D5}" srcOrd="0" destOrd="0" presId="urn:microsoft.com/office/officeart/2005/8/layout/vList5"/>
    <dgm:cxn modelId="{DA721C63-7743-4D5F-AF38-483C2929DE84}" type="presOf" srcId="{DF4988B8-88F9-4DB2-AEDA-92F5F5860697}" destId="{23BCF9BD-CE92-4B9E-BF5F-97598CDA3E1D}" srcOrd="0" destOrd="0" presId="urn:microsoft.com/office/officeart/2005/8/layout/vList5"/>
    <dgm:cxn modelId="{C76989FB-910F-4414-A526-BDE839E930B7}" type="presOf" srcId="{7FFFC1DD-2430-4C3F-809D-70CBBED1CBDC}" destId="{A6C37C94-CEDF-4630-869B-01FBAC99989D}" srcOrd="0" destOrd="0" presId="urn:microsoft.com/office/officeart/2005/8/layout/vList5"/>
    <dgm:cxn modelId="{72F7B85D-A173-40F0-8FD2-EC137D908CC9}" type="presOf" srcId="{B333F6CA-FA85-465A-BC50-C040E6897BDB}" destId="{49BF51B1-9F5C-4B0A-BB70-7986F4DB078B}" srcOrd="0" destOrd="0" presId="urn:microsoft.com/office/officeart/2005/8/layout/vList5"/>
    <dgm:cxn modelId="{B1FCE33E-C414-4888-BE2D-5633C0682D49}" type="presOf" srcId="{08E205EA-812C-4E80-8D0D-09CCA52F2A8C}" destId="{894D907E-8D23-4328-A81A-69E3D4753387}" srcOrd="0" destOrd="0" presId="urn:microsoft.com/office/officeart/2005/8/layout/vList5"/>
    <dgm:cxn modelId="{F6608B91-A5BF-46C8-BC8C-98C3D968AE9A}" srcId="{6D3C0C7B-9F62-4F36-B37C-E04EA3EDF656}" destId="{91A1A721-8EFD-4E1B-8B08-05219EC989B3}" srcOrd="0" destOrd="0" parTransId="{ED8920F6-3C12-42B9-B147-BAD757B2AE7A}" sibTransId="{496E5902-1456-4296-A890-5D317BE36E10}"/>
    <dgm:cxn modelId="{6E790E0E-3873-4260-94C6-F81B9FF5B570}" type="presOf" srcId="{DBBC8AE0-5532-4EEA-99C9-D1614F39EE94}" destId="{7515FDB3-DBCD-47C9-859A-91ADC5602161}" srcOrd="0" destOrd="0" presId="urn:microsoft.com/office/officeart/2005/8/layout/vList5"/>
    <dgm:cxn modelId="{A3DC7184-6B4D-4D4F-AEC3-D9528172196B}" srcId="{DF4988B8-88F9-4DB2-AEDA-92F5F5860697}" destId="{08E205EA-812C-4E80-8D0D-09CCA52F2A8C}" srcOrd="0" destOrd="0" parTransId="{9AB0A611-F8F4-4F89-A9F7-7B0D1989BD09}" sibTransId="{4F35265A-D493-4C62-97AD-1A3D110EC190}"/>
    <dgm:cxn modelId="{339174BD-C530-4C0F-BCE9-1FB349FDC3C4}" srcId="{6D3C0C7B-9F62-4F36-B37C-E04EA3EDF656}" destId="{DBBC8AE0-5532-4EEA-99C9-D1614F39EE94}" srcOrd="2" destOrd="0" parTransId="{832543CE-D8F4-4108-A774-A9099AB5173E}" sibTransId="{E97DF25F-F528-47ED-8A15-12DC3ADB739A}"/>
    <dgm:cxn modelId="{EE12007C-5A2B-468C-A195-D3791CEBBDC1}" type="presParOf" srcId="{ED8606AE-9E4E-4520-9E65-A6F515C7BDD6}" destId="{CAA730F3-930E-446B-92C7-1048B241598E}" srcOrd="0" destOrd="0" presId="urn:microsoft.com/office/officeart/2005/8/layout/vList5"/>
    <dgm:cxn modelId="{9F8879E2-0EA2-489C-89F3-F27CE0AE1631}" type="presParOf" srcId="{CAA730F3-930E-446B-92C7-1048B241598E}" destId="{FE3AD758-655E-45FA-9169-588FADC197D5}" srcOrd="0" destOrd="0" presId="urn:microsoft.com/office/officeart/2005/8/layout/vList5"/>
    <dgm:cxn modelId="{BE31F7B0-BC6F-413F-8475-E13440F29B6B}" type="presParOf" srcId="{CAA730F3-930E-446B-92C7-1048B241598E}" destId="{49BF51B1-9F5C-4B0A-BB70-7986F4DB078B}" srcOrd="1" destOrd="0" presId="urn:microsoft.com/office/officeart/2005/8/layout/vList5"/>
    <dgm:cxn modelId="{0FA0BF43-8E00-4564-82AB-36380A4EB8AF}" type="presParOf" srcId="{ED8606AE-9E4E-4520-9E65-A6F515C7BDD6}" destId="{26AA23AC-E4E6-43C9-947E-E28F9D3C08EC}" srcOrd="1" destOrd="0" presId="urn:microsoft.com/office/officeart/2005/8/layout/vList5"/>
    <dgm:cxn modelId="{5CE02FA4-D2E2-436D-91A9-E7181DFCC7A0}" type="presParOf" srcId="{ED8606AE-9E4E-4520-9E65-A6F515C7BDD6}" destId="{17AEEB6F-10C3-4045-A3D5-62ABAD40D238}" srcOrd="2" destOrd="0" presId="urn:microsoft.com/office/officeart/2005/8/layout/vList5"/>
    <dgm:cxn modelId="{4434D053-83C5-4DFB-AB36-F6C1B5CFDEE0}" type="presParOf" srcId="{17AEEB6F-10C3-4045-A3D5-62ABAD40D238}" destId="{23BCF9BD-CE92-4B9E-BF5F-97598CDA3E1D}" srcOrd="0" destOrd="0" presId="urn:microsoft.com/office/officeart/2005/8/layout/vList5"/>
    <dgm:cxn modelId="{4F1BD8AB-3E5D-43F5-9E70-63AC2226CDF8}" type="presParOf" srcId="{17AEEB6F-10C3-4045-A3D5-62ABAD40D238}" destId="{894D907E-8D23-4328-A81A-69E3D4753387}" srcOrd="1" destOrd="0" presId="urn:microsoft.com/office/officeart/2005/8/layout/vList5"/>
    <dgm:cxn modelId="{CFB08C62-0BD4-49EC-892D-9C60EA2648C3}" type="presParOf" srcId="{ED8606AE-9E4E-4520-9E65-A6F515C7BDD6}" destId="{2F5DAF1E-CA11-47CE-9821-B364CBA67AA0}" srcOrd="3" destOrd="0" presId="urn:microsoft.com/office/officeart/2005/8/layout/vList5"/>
    <dgm:cxn modelId="{DDFBFE61-11DB-412D-981E-B2155A5B22CE}" type="presParOf" srcId="{ED8606AE-9E4E-4520-9E65-A6F515C7BDD6}" destId="{D22B0D2B-77E4-44B7-95F0-FD7AB2FBE8D2}" srcOrd="4" destOrd="0" presId="urn:microsoft.com/office/officeart/2005/8/layout/vList5"/>
    <dgm:cxn modelId="{958986DC-86F3-485E-A73E-48EED6BC4ED4}" type="presParOf" srcId="{D22B0D2B-77E4-44B7-95F0-FD7AB2FBE8D2}" destId="{7515FDB3-DBCD-47C9-859A-91ADC5602161}" srcOrd="0" destOrd="0" presId="urn:microsoft.com/office/officeart/2005/8/layout/vList5"/>
    <dgm:cxn modelId="{59FB2269-7AF1-479B-AE00-4D9A6B251DFD}" type="presParOf" srcId="{D22B0D2B-77E4-44B7-95F0-FD7AB2FBE8D2}" destId="{A6C37C94-CEDF-4630-869B-01FBAC99989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3C0C7B-9F62-4F36-B37C-E04EA3EDF6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1A1A721-8EFD-4E1B-8B08-05219EC989B3}">
      <dgm:prSet custT="1">
        <dgm:style>
          <a:lnRef idx="1">
            <a:schemeClr val="accent3"/>
          </a:lnRef>
          <a:fillRef idx="2">
            <a:schemeClr val="accent3"/>
          </a:fillRef>
          <a:effectRef idx="1">
            <a:schemeClr val="accent3"/>
          </a:effectRef>
          <a:fontRef idx="minor">
            <a:schemeClr val="dk1"/>
          </a:fontRef>
        </dgm:style>
      </dgm:prSet>
      <dgm:spPr>
        <a:solidFill>
          <a:srgbClr val="7CB3E1"/>
        </a:solidFill>
        <a:ln w="38100">
          <a:solidFill>
            <a:schemeClr val="bg1"/>
          </a:solidFill>
        </a:ln>
      </dgm:spPr>
      <dgm:t>
        <a:bodyPr/>
        <a:lstStyle/>
        <a:p>
          <a:pPr rtl="0"/>
          <a:r>
            <a:rPr lang="en-GB" sz="1600" b="1" dirty="0" smtClean="0">
              <a:solidFill>
                <a:schemeClr val="bg1"/>
              </a:solidFill>
            </a:rPr>
            <a:t>Independent risk (random/process error)</a:t>
          </a:r>
          <a:endParaRPr lang="en-GB" sz="1600" b="1" dirty="0">
            <a:solidFill>
              <a:schemeClr val="bg1"/>
            </a:solidFill>
          </a:endParaRPr>
        </a:p>
      </dgm:t>
    </dgm:pt>
    <dgm:pt modelId="{ED8920F6-3C12-42B9-B147-BAD757B2AE7A}" type="parTrans" cxnId="{F6608B91-A5BF-46C8-BC8C-98C3D968AE9A}">
      <dgm:prSet/>
      <dgm:spPr/>
      <dgm:t>
        <a:bodyPr/>
        <a:lstStyle/>
        <a:p>
          <a:endParaRPr lang="en-GB"/>
        </a:p>
      </dgm:t>
    </dgm:pt>
    <dgm:pt modelId="{496E5902-1456-4296-A890-5D317BE36E10}" type="sibTrans" cxnId="{F6608B91-A5BF-46C8-BC8C-98C3D968AE9A}">
      <dgm:prSet/>
      <dgm:spPr/>
      <dgm:t>
        <a:bodyPr/>
        <a:lstStyle/>
        <a:p>
          <a:endParaRPr lang="en-GB"/>
        </a:p>
      </dgm:t>
    </dgm:pt>
    <dgm:pt modelId="{B333F6CA-FA85-465A-BC50-C040E6897BDB}">
      <dgm:prSet>
        <dgm:style>
          <a:lnRef idx="1">
            <a:schemeClr val="accent3"/>
          </a:lnRef>
          <a:fillRef idx="2">
            <a:schemeClr val="accent3"/>
          </a:fillRef>
          <a:effectRef idx="1">
            <a:schemeClr val="accent3"/>
          </a:effectRef>
          <a:fontRef idx="minor">
            <a:schemeClr val="dk1"/>
          </a:fontRef>
        </dgm:style>
      </dgm:prSet>
      <dgm:spPr>
        <a:solidFill>
          <a:srgbClr val="7CB3E1"/>
        </a:solidFill>
        <a:ln/>
      </dgm:spPr>
      <dgm:t>
        <a:bodyPr/>
        <a:lstStyle/>
        <a:p>
          <a:pPr rtl="0"/>
          <a:endParaRPr lang="en-GB" dirty="0"/>
        </a:p>
      </dgm:t>
    </dgm:pt>
    <dgm:pt modelId="{F70B81A1-D482-406B-9997-116241DC0E37}" type="parTrans" cxnId="{3672BF60-64EB-41C6-AF2D-35BBCEEA77D8}">
      <dgm:prSet/>
      <dgm:spPr/>
      <dgm:t>
        <a:bodyPr/>
        <a:lstStyle/>
        <a:p>
          <a:endParaRPr lang="en-GB"/>
        </a:p>
      </dgm:t>
    </dgm:pt>
    <dgm:pt modelId="{DC8B1972-E7DA-4D16-8EA1-ACEF21AB9E4A}" type="sibTrans" cxnId="{3672BF60-64EB-41C6-AF2D-35BBCEEA77D8}">
      <dgm:prSet/>
      <dgm:spPr/>
      <dgm:t>
        <a:bodyPr/>
        <a:lstStyle/>
        <a:p>
          <a:endParaRPr lang="en-GB"/>
        </a:p>
      </dgm:t>
    </dgm:pt>
    <dgm:pt modelId="{DF4988B8-88F9-4DB2-AEDA-92F5F5860697}">
      <dgm:prSet custT="1">
        <dgm:style>
          <a:lnRef idx="3">
            <a:schemeClr val="lt1"/>
          </a:lnRef>
          <a:fillRef idx="1">
            <a:schemeClr val="accent4"/>
          </a:fillRef>
          <a:effectRef idx="1">
            <a:schemeClr val="accent4"/>
          </a:effectRef>
          <a:fontRef idx="minor">
            <a:schemeClr val="lt1"/>
          </a:fontRef>
        </dgm:style>
      </dgm:prSet>
      <dgm:spPr>
        <a:solidFill>
          <a:srgbClr val="7CB3E1"/>
        </a:solidFill>
        <a:ln>
          <a:solidFill>
            <a:schemeClr val="bg1"/>
          </a:solidFill>
        </a:ln>
      </dgm:spPr>
      <dgm:t>
        <a:bodyPr/>
        <a:lstStyle/>
        <a:p>
          <a:pPr rtl="0"/>
          <a:r>
            <a:rPr lang="en-GB" sz="1600" b="1" dirty="0" smtClean="0">
              <a:solidFill>
                <a:schemeClr val="bg1"/>
              </a:solidFill>
            </a:rPr>
            <a:t>Internal systemic risk (parameter &amp; model error)</a:t>
          </a:r>
          <a:endParaRPr lang="en-GB" sz="1600" b="1" dirty="0">
            <a:solidFill>
              <a:schemeClr val="bg1"/>
            </a:solidFill>
          </a:endParaRPr>
        </a:p>
      </dgm:t>
    </dgm:pt>
    <dgm:pt modelId="{C694E8AA-7A99-45C4-B8D3-AE8A3DC300DE}" type="parTrans" cxnId="{408A7DFC-DE90-4429-978E-BE67ED0B89F4}">
      <dgm:prSet/>
      <dgm:spPr/>
      <dgm:t>
        <a:bodyPr/>
        <a:lstStyle/>
        <a:p>
          <a:endParaRPr lang="en-GB"/>
        </a:p>
      </dgm:t>
    </dgm:pt>
    <dgm:pt modelId="{494974A0-DA63-41EE-A1C7-E7A38D4022C9}" type="sibTrans" cxnId="{408A7DFC-DE90-4429-978E-BE67ED0B89F4}">
      <dgm:prSet/>
      <dgm:spPr/>
      <dgm:t>
        <a:bodyPr/>
        <a:lstStyle/>
        <a:p>
          <a:endParaRPr lang="en-GB"/>
        </a:p>
      </dgm:t>
    </dgm:pt>
    <dgm:pt modelId="{08E205EA-812C-4E80-8D0D-09CCA52F2A8C}">
      <dgm:prSet>
        <dgm:style>
          <a:lnRef idx="1">
            <a:schemeClr val="accent3"/>
          </a:lnRef>
          <a:fillRef idx="2">
            <a:schemeClr val="accent3"/>
          </a:fillRef>
          <a:effectRef idx="1">
            <a:schemeClr val="accent3"/>
          </a:effectRef>
          <a:fontRef idx="minor">
            <a:schemeClr val="dk1"/>
          </a:fontRef>
        </dgm:style>
      </dgm:prSet>
      <dgm:spPr>
        <a:solidFill>
          <a:srgbClr val="7CB3E1"/>
        </a:solidFill>
        <a:ln/>
      </dgm:spPr>
      <dgm:t>
        <a:bodyPr/>
        <a:lstStyle/>
        <a:p>
          <a:pPr rtl="0"/>
          <a:endParaRPr lang="en-GB" u="sng" dirty="0">
            <a:solidFill>
              <a:srgbClr val="401664"/>
            </a:solidFill>
          </a:endParaRPr>
        </a:p>
      </dgm:t>
    </dgm:pt>
    <dgm:pt modelId="{9AB0A611-F8F4-4F89-A9F7-7B0D1989BD09}" type="parTrans" cxnId="{A3DC7184-6B4D-4D4F-AEC3-D9528172196B}">
      <dgm:prSet/>
      <dgm:spPr/>
      <dgm:t>
        <a:bodyPr/>
        <a:lstStyle/>
        <a:p>
          <a:endParaRPr lang="en-GB"/>
        </a:p>
      </dgm:t>
    </dgm:pt>
    <dgm:pt modelId="{4F35265A-D493-4C62-97AD-1A3D110EC190}" type="sibTrans" cxnId="{A3DC7184-6B4D-4D4F-AEC3-D9528172196B}">
      <dgm:prSet/>
      <dgm:spPr/>
      <dgm:t>
        <a:bodyPr/>
        <a:lstStyle/>
        <a:p>
          <a:endParaRPr lang="en-GB"/>
        </a:p>
      </dgm:t>
    </dgm:pt>
    <dgm:pt modelId="{DBBC8AE0-5532-4EEA-99C9-D1614F39EE94}">
      <dgm:prSet custT="1">
        <dgm:style>
          <a:lnRef idx="3">
            <a:schemeClr val="lt1"/>
          </a:lnRef>
          <a:fillRef idx="1">
            <a:schemeClr val="accent4"/>
          </a:fillRef>
          <a:effectRef idx="1">
            <a:schemeClr val="accent4"/>
          </a:effectRef>
          <a:fontRef idx="minor">
            <a:schemeClr val="lt1"/>
          </a:fontRef>
        </dgm:style>
      </dgm:prSet>
      <dgm:spPr>
        <a:solidFill>
          <a:schemeClr val="accent2"/>
        </a:solidFill>
        <a:ln>
          <a:solidFill>
            <a:schemeClr val="bg1"/>
          </a:solidFill>
        </a:ln>
      </dgm:spPr>
      <dgm:t>
        <a:bodyPr/>
        <a:lstStyle/>
        <a:p>
          <a:pPr rtl="0"/>
          <a:r>
            <a:rPr lang="en-GB" sz="1600" b="1" dirty="0" smtClean="0">
              <a:solidFill>
                <a:schemeClr val="bg1"/>
              </a:solidFill>
            </a:rPr>
            <a:t>External systemic risk</a:t>
          </a:r>
          <a:endParaRPr lang="en-GB" sz="1600" b="1" u="sng" dirty="0">
            <a:solidFill>
              <a:schemeClr val="bg1"/>
            </a:solidFill>
          </a:endParaRPr>
        </a:p>
      </dgm:t>
    </dgm:pt>
    <dgm:pt modelId="{832543CE-D8F4-4108-A774-A9099AB5173E}" type="parTrans" cxnId="{339174BD-C530-4C0F-BCE9-1FB349FDC3C4}">
      <dgm:prSet/>
      <dgm:spPr/>
      <dgm:t>
        <a:bodyPr/>
        <a:lstStyle/>
        <a:p>
          <a:endParaRPr lang="en-GB"/>
        </a:p>
      </dgm:t>
    </dgm:pt>
    <dgm:pt modelId="{E97DF25F-F528-47ED-8A15-12DC3ADB739A}" type="sibTrans" cxnId="{339174BD-C530-4C0F-BCE9-1FB349FDC3C4}">
      <dgm:prSet/>
      <dgm:spPr/>
      <dgm:t>
        <a:bodyPr/>
        <a:lstStyle/>
        <a:p>
          <a:endParaRPr lang="en-GB"/>
        </a:p>
      </dgm:t>
    </dgm:pt>
    <dgm:pt modelId="{7FFFC1DD-2430-4C3F-809D-70CBBED1CBDC}">
      <dgm:prSet>
        <dgm:style>
          <a:lnRef idx="3">
            <a:schemeClr val="lt1"/>
          </a:lnRef>
          <a:fillRef idx="1">
            <a:schemeClr val="accent3"/>
          </a:fillRef>
          <a:effectRef idx="1">
            <a:schemeClr val="accent3"/>
          </a:effectRef>
          <a:fontRef idx="minor">
            <a:schemeClr val="lt1"/>
          </a:fontRef>
        </dgm:style>
      </dgm:prSet>
      <dgm:spPr>
        <a:solidFill>
          <a:srgbClr val="4096B8"/>
        </a:solidFill>
        <a:ln>
          <a:noFill/>
        </a:ln>
      </dgm:spPr>
      <dgm:t>
        <a:bodyPr/>
        <a:lstStyle/>
        <a:p>
          <a:pPr rtl="0"/>
          <a:endParaRPr lang="en-GB" u="sng" dirty="0"/>
        </a:p>
      </dgm:t>
    </dgm:pt>
    <dgm:pt modelId="{5E838900-2A76-4D69-97FD-FBF651C9A36F}" type="parTrans" cxnId="{E50FF81E-6F38-483E-A4D6-B09245B171EF}">
      <dgm:prSet/>
      <dgm:spPr/>
      <dgm:t>
        <a:bodyPr/>
        <a:lstStyle/>
        <a:p>
          <a:endParaRPr lang="en-GB"/>
        </a:p>
      </dgm:t>
    </dgm:pt>
    <dgm:pt modelId="{F1494056-BF06-445A-8C78-03E91FBE2A8D}" type="sibTrans" cxnId="{E50FF81E-6F38-483E-A4D6-B09245B171EF}">
      <dgm:prSet/>
      <dgm:spPr/>
      <dgm:t>
        <a:bodyPr/>
        <a:lstStyle/>
        <a:p>
          <a:endParaRPr lang="en-GB"/>
        </a:p>
      </dgm:t>
    </dgm:pt>
    <dgm:pt modelId="{ED8606AE-9E4E-4520-9E65-A6F515C7BDD6}" type="pres">
      <dgm:prSet presAssocID="{6D3C0C7B-9F62-4F36-B37C-E04EA3EDF656}" presName="Name0" presStyleCnt="0">
        <dgm:presLayoutVars>
          <dgm:dir/>
          <dgm:animLvl val="lvl"/>
          <dgm:resizeHandles val="exact"/>
        </dgm:presLayoutVars>
      </dgm:prSet>
      <dgm:spPr/>
      <dgm:t>
        <a:bodyPr/>
        <a:lstStyle/>
        <a:p>
          <a:endParaRPr lang="en-GB"/>
        </a:p>
      </dgm:t>
    </dgm:pt>
    <dgm:pt modelId="{CAA730F3-930E-446B-92C7-1048B241598E}" type="pres">
      <dgm:prSet presAssocID="{91A1A721-8EFD-4E1B-8B08-05219EC989B3}" presName="linNode" presStyleCnt="0"/>
      <dgm:spPr/>
    </dgm:pt>
    <dgm:pt modelId="{FE3AD758-655E-45FA-9169-588FADC197D5}" type="pres">
      <dgm:prSet presAssocID="{91A1A721-8EFD-4E1B-8B08-05219EC989B3}" presName="parentText" presStyleLbl="node1" presStyleIdx="0" presStyleCnt="3" custScaleX="80866">
        <dgm:presLayoutVars>
          <dgm:chMax val="1"/>
          <dgm:bulletEnabled val="1"/>
        </dgm:presLayoutVars>
      </dgm:prSet>
      <dgm:spPr/>
      <dgm:t>
        <a:bodyPr/>
        <a:lstStyle/>
        <a:p>
          <a:endParaRPr lang="en-GB"/>
        </a:p>
      </dgm:t>
    </dgm:pt>
    <dgm:pt modelId="{49BF51B1-9F5C-4B0A-BB70-7986F4DB078B}" type="pres">
      <dgm:prSet presAssocID="{91A1A721-8EFD-4E1B-8B08-05219EC989B3}" presName="descendantText" presStyleLbl="alignAccFollowNode1" presStyleIdx="0" presStyleCnt="3" custScaleX="106230">
        <dgm:presLayoutVars>
          <dgm:bulletEnabled val="1"/>
        </dgm:presLayoutVars>
      </dgm:prSet>
      <dgm:spPr/>
      <dgm:t>
        <a:bodyPr/>
        <a:lstStyle/>
        <a:p>
          <a:endParaRPr lang="en-GB"/>
        </a:p>
      </dgm:t>
    </dgm:pt>
    <dgm:pt modelId="{26AA23AC-E4E6-43C9-947E-E28F9D3C08EC}" type="pres">
      <dgm:prSet presAssocID="{496E5902-1456-4296-A890-5D317BE36E10}" presName="sp" presStyleCnt="0"/>
      <dgm:spPr/>
    </dgm:pt>
    <dgm:pt modelId="{17AEEB6F-10C3-4045-A3D5-62ABAD40D238}" type="pres">
      <dgm:prSet presAssocID="{DF4988B8-88F9-4DB2-AEDA-92F5F5860697}" presName="linNode" presStyleCnt="0"/>
      <dgm:spPr/>
    </dgm:pt>
    <dgm:pt modelId="{23BCF9BD-CE92-4B9E-BF5F-97598CDA3E1D}" type="pres">
      <dgm:prSet presAssocID="{DF4988B8-88F9-4DB2-AEDA-92F5F5860697}" presName="parentText" presStyleLbl="node1" presStyleIdx="1" presStyleCnt="3" custScaleX="80866" custScaleY="86016" custLinFactNeighborX="53" custLinFactNeighborY="1642">
        <dgm:presLayoutVars>
          <dgm:chMax val="1"/>
          <dgm:bulletEnabled val="1"/>
        </dgm:presLayoutVars>
      </dgm:prSet>
      <dgm:spPr/>
      <dgm:t>
        <a:bodyPr/>
        <a:lstStyle/>
        <a:p>
          <a:endParaRPr lang="en-GB"/>
        </a:p>
      </dgm:t>
    </dgm:pt>
    <dgm:pt modelId="{894D907E-8D23-4328-A81A-69E3D4753387}" type="pres">
      <dgm:prSet presAssocID="{DF4988B8-88F9-4DB2-AEDA-92F5F5860697}" presName="descendantText" presStyleLbl="alignAccFollowNode1" presStyleIdx="1" presStyleCnt="3" custScaleX="106230">
        <dgm:presLayoutVars>
          <dgm:bulletEnabled val="1"/>
        </dgm:presLayoutVars>
      </dgm:prSet>
      <dgm:spPr/>
      <dgm:t>
        <a:bodyPr/>
        <a:lstStyle/>
        <a:p>
          <a:endParaRPr lang="en-GB"/>
        </a:p>
      </dgm:t>
    </dgm:pt>
    <dgm:pt modelId="{2F5DAF1E-CA11-47CE-9821-B364CBA67AA0}" type="pres">
      <dgm:prSet presAssocID="{494974A0-DA63-41EE-A1C7-E7A38D4022C9}" presName="sp" presStyleCnt="0"/>
      <dgm:spPr/>
    </dgm:pt>
    <dgm:pt modelId="{D22B0D2B-77E4-44B7-95F0-FD7AB2FBE8D2}" type="pres">
      <dgm:prSet presAssocID="{DBBC8AE0-5532-4EEA-99C9-D1614F39EE94}" presName="linNode" presStyleCnt="0"/>
      <dgm:spPr/>
    </dgm:pt>
    <dgm:pt modelId="{7515FDB3-DBCD-47C9-859A-91ADC5602161}" type="pres">
      <dgm:prSet presAssocID="{DBBC8AE0-5532-4EEA-99C9-D1614F39EE94}" presName="parentText" presStyleLbl="node1" presStyleIdx="2" presStyleCnt="3" custScaleX="80866" custScaleY="90553" custLinFactNeighborY="4888">
        <dgm:presLayoutVars>
          <dgm:chMax val="1"/>
          <dgm:bulletEnabled val="1"/>
        </dgm:presLayoutVars>
      </dgm:prSet>
      <dgm:spPr/>
      <dgm:t>
        <a:bodyPr/>
        <a:lstStyle/>
        <a:p>
          <a:endParaRPr lang="en-GB"/>
        </a:p>
      </dgm:t>
    </dgm:pt>
    <dgm:pt modelId="{A6C37C94-CEDF-4630-869B-01FBAC99989D}" type="pres">
      <dgm:prSet presAssocID="{DBBC8AE0-5532-4EEA-99C9-D1614F39EE94}" presName="descendantText" presStyleLbl="alignAccFollowNode1" presStyleIdx="2" presStyleCnt="3" custScaleX="106230" custLinFactNeighborY="6110">
        <dgm:presLayoutVars>
          <dgm:bulletEnabled val="1"/>
        </dgm:presLayoutVars>
      </dgm:prSet>
      <dgm:spPr/>
      <dgm:t>
        <a:bodyPr/>
        <a:lstStyle/>
        <a:p>
          <a:endParaRPr lang="en-GB"/>
        </a:p>
      </dgm:t>
    </dgm:pt>
  </dgm:ptLst>
  <dgm:cxnLst>
    <dgm:cxn modelId="{3672BF60-64EB-41C6-AF2D-35BBCEEA77D8}" srcId="{91A1A721-8EFD-4E1B-8B08-05219EC989B3}" destId="{B333F6CA-FA85-465A-BC50-C040E6897BDB}" srcOrd="0" destOrd="0" parTransId="{F70B81A1-D482-406B-9997-116241DC0E37}" sibTransId="{DC8B1972-E7DA-4D16-8EA1-ACEF21AB9E4A}"/>
    <dgm:cxn modelId="{F225A72C-50BF-4A9A-91FF-F7015DF59CD2}" type="presOf" srcId="{7FFFC1DD-2430-4C3F-809D-70CBBED1CBDC}" destId="{A6C37C94-CEDF-4630-869B-01FBAC99989D}" srcOrd="0" destOrd="0" presId="urn:microsoft.com/office/officeart/2005/8/layout/vList5"/>
    <dgm:cxn modelId="{E50FF81E-6F38-483E-A4D6-B09245B171EF}" srcId="{DBBC8AE0-5532-4EEA-99C9-D1614F39EE94}" destId="{7FFFC1DD-2430-4C3F-809D-70CBBED1CBDC}" srcOrd="0" destOrd="0" parTransId="{5E838900-2A76-4D69-97FD-FBF651C9A36F}" sibTransId="{F1494056-BF06-445A-8C78-03E91FBE2A8D}"/>
    <dgm:cxn modelId="{408A7DFC-DE90-4429-978E-BE67ED0B89F4}" srcId="{6D3C0C7B-9F62-4F36-B37C-E04EA3EDF656}" destId="{DF4988B8-88F9-4DB2-AEDA-92F5F5860697}" srcOrd="1" destOrd="0" parTransId="{C694E8AA-7A99-45C4-B8D3-AE8A3DC300DE}" sibTransId="{494974A0-DA63-41EE-A1C7-E7A38D4022C9}"/>
    <dgm:cxn modelId="{4C035AF5-0615-4839-9C52-CB644EE4AE1E}" type="presOf" srcId="{6D3C0C7B-9F62-4F36-B37C-E04EA3EDF656}" destId="{ED8606AE-9E4E-4520-9E65-A6F515C7BDD6}" srcOrd="0" destOrd="0" presId="urn:microsoft.com/office/officeart/2005/8/layout/vList5"/>
    <dgm:cxn modelId="{F6608B91-A5BF-46C8-BC8C-98C3D968AE9A}" srcId="{6D3C0C7B-9F62-4F36-B37C-E04EA3EDF656}" destId="{91A1A721-8EFD-4E1B-8B08-05219EC989B3}" srcOrd="0" destOrd="0" parTransId="{ED8920F6-3C12-42B9-B147-BAD757B2AE7A}" sibTransId="{496E5902-1456-4296-A890-5D317BE36E10}"/>
    <dgm:cxn modelId="{9853BA0F-F37C-4281-96EC-08626D4398B4}" type="presOf" srcId="{B333F6CA-FA85-465A-BC50-C040E6897BDB}" destId="{49BF51B1-9F5C-4B0A-BB70-7986F4DB078B}" srcOrd="0" destOrd="0" presId="urn:microsoft.com/office/officeart/2005/8/layout/vList5"/>
    <dgm:cxn modelId="{B20F9792-0143-4B93-9476-945CC3FE90C6}" type="presOf" srcId="{91A1A721-8EFD-4E1B-8B08-05219EC989B3}" destId="{FE3AD758-655E-45FA-9169-588FADC197D5}" srcOrd="0" destOrd="0" presId="urn:microsoft.com/office/officeart/2005/8/layout/vList5"/>
    <dgm:cxn modelId="{58D4D797-F08A-46DA-8BA2-07A0A83164E6}" type="presOf" srcId="{DBBC8AE0-5532-4EEA-99C9-D1614F39EE94}" destId="{7515FDB3-DBCD-47C9-859A-91ADC5602161}" srcOrd="0" destOrd="0" presId="urn:microsoft.com/office/officeart/2005/8/layout/vList5"/>
    <dgm:cxn modelId="{00B07443-665B-4926-A5D3-390D6F2793C4}" type="presOf" srcId="{08E205EA-812C-4E80-8D0D-09CCA52F2A8C}" destId="{894D907E-8D23-4328-A81A-69E3D4753387}" srcOrd="0" destOrd="0" presId="urn:microsoft.com/office/officeart/2005/8/layout/vList5"/>
    <dgm:cxn modelId="{A3DC7184-6B4D-4D4F-AEC3-D9528172196B}" srcId="{DF4988B8-88F9-4DB2-AEDA-92F5F5860697}" destId="{08E205EA-812C-4E80-8D0D-09CCA52F2A8C}" srcOrd="0" destOrd="0" parTransId="{9AB0A611-F8F4-4F89-A9F7-7B0D1989BD09}" sibTransId="{4F35265A-D493-4C62-97AD-1A3D110EC190}"/>
    <dgm:cxn modelId="{339174BD-C530-4C0F-BCE9-1FB349FDC3C4}" srcId="{6D3C0C7B-9F62-4F36-B37C-E04EA3EDF656}" destId="{DBBC8AE0-5532-4EEA-99C9-D1614F39EE94}" srcOrd="2" destOrd="0" parTransId="{832543CE-D8F4-4108-A774-A9099AB5173E}" sibTransId="{E97DF25F-F528-47ED-8A15-12DC3ADB739A}"/>
    <dgm:cxn modelId="{E23CB49A-D8A2-458E-9863-9002E157BC3C}" type="presOf" srcId="{DF4988B8-88F9-4DB2-AEDA-92F5F5860697}" destId="{23BCF9BD-CE92-4B9E-BF5F-97598CDA3E1D}" srcOrd="0" destOrd="0" presId="urn:microsoft.com/office/officeart/2005/8/layout/vList5"/>
    <dgm:cxn modelId="{15ACC01D-A1E5-4BB0-BC4F-596A1F6F54B4}" type="presParOf" srcId="{ED8606AE-9E4E-4520-9E65-A6F515C7BDD6}" destId="{CAA730F3-930E-446B-92C7-1048B241598E}" srcOrd="0" destOrd="0" presId="urn:microsoft.com/office/officeart/2005/8/layout/vList5"/>
    <dgm:cxn modelId="{82C12D71-837E-47BE-9BB5-1229810BBBED}" type="presParOf" srcId="{CAA730F3-930E-446B-92C7-1048B241598E}" destId="{FE3AD758-655E-45FA-9169-588FADC197D5}" srcOrd="0" destOrd="0" presId="urn:microsoft.com/office/officeart/2005/8/layout/vList5"/>
    <dgm:cxn modelId="{84F0EBEA-2292-49F9-99AF-415CE715A4CB}" type="presParOf" srcId="{CAA730F3-930E-446B-92C7-1048B241598E}" destId="{49BF51B1-9F5C-4B0A-BB70-7986F4DB078B}" srcOrd="1" destOrd="0" presId="urn:microsoft.com/office/officeart/2005/8/layout/vList5"/>
    <dgm:cxn modelId="{32F0395B-3F62-4A7F-A5A3-C838D83C573D}" type="presParOf" srcId="{ED8606AE-9E4E-4520-9E65-A6F515C7BDD6}" destId="{26AA23AC-E4E6-43C9-947E-E28F9D3C08EC}" srcOrd="1" destOrd="0" presId="urn:microsoft.com/office/officeart/2005/8/layout/vList5"/>
    <dgm:cxn modelId="{ACAD31A7-BA1A-400B-8C3B-BC95428CC9FD}" type="presParOf" srcId="{ED8606AE-9E4E-4520-9E65-A6F515C7BDD6}" destId="{17AEEB6F-10C3-4045-A3D5-62ABAD40D238}" srcOrd="2" destOrd="0" presId="urn:microsoft.com/office/officeart/2005/8/layout/vList5"/>
    <dgm:cxn modelId="{FC13FE3F-B7C4-4733-B4FF-BD1DBEDB37CD}" type="presParOf" srcId="{17AEEB6F-10C3-4045-A3D5-62ABAD40D238}" destId="{23BCF9BD-CE92-4B9E-BF5F-97598CDA3E1D}" srcOrd="0" destOrd="0" presId="urn:microsoft.com/office/officeart/2005/8/layout/vList5"/>
    <dgm:cxn modelId="{941B68D9-AB23-49FB-A484-34CC0D858E12}" type="presParOf" srcId="{17AEEB6F-10C3-4045-A3D5-62ABAD40D238}" destId="{894D907E-8D23-4328-A81A-69E3D4753387}" srcOrd="1" destOrd="0" presId="urn:microsoft.com/office/officeart/2005/8/layout/vList5"/>
    <dgm:cxn modelId="{2F77F4B7-A2E3-4D7B-851D-1EC2AE526951}" type="presParOf" srcId="{ED8606AE-9E4E-4520-9E65-A6F515C7BDD6}" destId="{2F5DAF1E-CA11-47CE-9821-B364CBA67AA0}" srcOrd="3" destOrd="0" presId="urn:microsoft.com/office/officeart/2005/8/layout/vList5"/>
    <dgm:cxn modelId="{6F475468-44B9-4C11-8348-96A3E8E4FF30}" type="presParOf" srcId="{ED8606AE-9E4E-4520-9E65-A6F515C7BDD6}" destId="{D22B0D2B-77E4-44B7-95F0-FD7AB2FBE8D2}" srcOrd="4" destOrd="0" presId="urn:microsoft.com/office/officeart/2005/8/layout/vList5"/>
    <dgm:cxn modelId="{FE851BA5-FDB0-466A-BE67-006E654008A2}" type="presParOf" srcId="{D22B0D2B-77E4-44B7-95F0-FD7AB2FBE8D2}" destId="{7515FDB3-DBCD-47C9-859A-91ADC5602161}" srcOrd="0" destOrd="0" presId="urn:microsoft.com/office/officeart/2005/8/layout/vList5"/>
    <dgm:cxn modelId="{1A33F5EC-D078-4AD0-8D00-691CBD7382AD}" type="presParOf" srcId="{D22B0D2B-77E4-44B7-95F0-FD7AB2FBE8D2}" destId="{A6C37C94-CEDF-4630-869B-01FBAC99989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234543-9803-4F9E-B2FF-76DDE022B5E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A2459DB6-C1EA-4243-BFAA-1AF12548855D}">
      <dgm:prSet/>
      <dgm:spPr/>
      <dgm:t>
        <a:bodyPr/>
        <a:lstStyle/>
        <a:p>
          <a:r>
            <a:rPr lang="en-GB" dirty="0" smtClean="0"/>
            <a:t>Data uncertainty </a:t>
          </a:r>
        </a:p>
      </dgm:t>
    </dgm:pt>
    <dgm:pt modelId="{C38814D1-7D1C-46ED-8CB3-E603E3C1A2CE}" type="parTrans" cxnId="{ABBC43FE-3E48-4EDF-A2F0-BBB899B55DE5}">
      <dgm:prSet/>
      <dgm:spPr/>
      <dgm:t>
        <a:bodyPr/>
        <a:lstStyle/>
        <a:p>
          <a:endParaRPr lang="en-GB"/>
        </a:p>
      </dgm:t>
    </dgm:pt>
    <dgm:pt modelId="{9BA5E6C0-86C6-4EC8-B445-64BFE88D08FE}" type="sibTrans" cxnId="{ABBC43FE-3E48-4EDF-A2F0-BBB899B55DE5}">
      <dgm:prSet/>
      <dgm:spPr/>
      <dgm:t>
        <a:bodyPr/>
        <a:lstStyle/>
        <a:p>
          <a:endParaRPr lang="en-GB"/>
        </a:p>
      </dgm:t>
    </dgm:pt>
    <dgm:pt modelId="{951A7DF3-3965-42BB-B2DB-B6FEDB37B251}">
      <dgm:prSet/>
      <dgm:spPr/>
      <dgm:t>
        <a:bodyPr/>
        <a:lstStyle/>
        <a:p>
          <a:r>
            <a:rPr lang="en-GB" dirty="0" smtClean="0"/>
            <a:t>Expert judgement</a:t>
          </a:r>
          <a:endParaRPr lang="en-GB" dirty="0"/>
        </a:p>
      </dgm:t>
    </dgm:pt>
    <dgm:pt modelId="{0A5C0A92-9AC3-470A-B102-9AE182EB6766}" type="parTrans" cxnId="{C3589C0D-C958-4434-9F5F-1557CB836B9A}">
      <dgm:prSet/>
      <dgm:spPr/>
      <dgm:t>
        <a:bodyPr/>
        <a:lstStyle/>
        <a:p>
          <a:endParaRPr lang="en-GB"/>
        </a:p>
      </dgm:t>
    </dgm:pt>
    <dgm:pt modelId="{4B025905-CE92-47B3-9F64-268026C2C58F}" type="sibTrans" cxnId="{C3589C0D-C958-4434-9F5F-1557CB836B9A}">
      <dgm:prSet/>
      <dgm:spPr/>
      <dgm:t>
        <a:bodyPr/>
        <a:lstStyle/>
        <a:p>
          <a:endParaRPr lang="en-GB"/>
        </a:p>
      </dgm:t>
    </dgm:pt>
    <dgm:pt modelId="{CBB57A67-F69D-4427-9484-FD14C13E95F5}">
      <dgm:prSet/>
      <dgm:spPr/>
      <dgm:t>
        <a:bodyPr/>
        <a:lstStyle/>
        <a:p>
          <a:r>
            <a:rPr lang="en-GB" dirty="0" smtClean="0"/>
            <a:t>Effectiveness of methods</a:t>
          </a:r>
          <a:endParaRPr lang="en-GB" dirty="0"/>
        </a:p>
      </dgm:t>
    </dgm:pt>
    <dgm:pt modelId="{99B43F4D-892C-434A-9C20-4D86E915C720}" type="parTrans" cxnId="{FA750559-46CF-4A40-98E8-754916D80230}">
      <dgm:prSet/>
      <dgm:spPr/>
      <dgm:t>
        <a:bodyPr/>
        <a:lstStyle/>
        <a:p>
          <a:endParaRPr lang="en-GB"/>
        </a:p>
      </dgm:t>
    </dgm:pt>
    <dgm:pt modelId="{85BF51ED-E2F3-41C8-94B0-C1E6D6081686}" type="sibTrans" cxnId="{FA750559-46CF-4A40-98E8-754916D80230}">
      <dgm:prSet/>
      <dgm:spPr/>
      <dgm:t>
        <a:bodyPr/>
        <a:lstStyle/>
        <a:p>
          <a:endParaRPr lang="en-GB"/>
        </a:p>
      </dgm:t>
    </dgm:pt>
    <dgm:pt modelId="{ADB2F259-6959-46B0-BBF6-42A6776B3DBC}">
      <dgm:prSet/>
      <dgm:spPr/>
      <dgm:t>
        <a:bodyPr/>
        <a:lstStyle/>
        <a:p>
          <a:r>
            <a:rPr lang="en-GB" dirty="0" smtClean="0"/>
            <a:t>Reserve risk appetite</a:t>
          </a:r>
          <a:endParaRPr lang="en-GB" dirty="0"/>
        </a:p>
      </dgm:t>
    </dgm:pt>
    <dgm:pt modelId="{D92BE2DD-BF2C-4378-89B1-4EADDAA95D83}" type="parTrans" cxnId="{58E101F8-335E-4A9D-8CFE-7BB52552DA09}">
      <dgm:prSet/>
      <dgm:spPr/>
      <dgm:t>
        <a:bodyPr/>
        <a:lstStyle/>
        <a:p>
          <a:endParaRPr lang="en-GB"/>
        </a:p>
      </dgm:t>
    </dgm:pt>
    <dgm:pt modelId="{F61E5DFD-54AE-4F05-8909-05040E0A963B}" type="sibTrans" cxnId="{58E101F8-335E-4A9D-8CFE-7BB52552DA09}">
      <dgm:prSet/>
      <dgm:spPr/>
      <dgm:t>
        <a:bodyPr/>
        <a:lstStyle/>
        <a:p>
          <a:endParaRPr lang="en-GB"/>
        </a:p>
      </dgm:t>
    </dgm:pt>
    <dgm:pt modelId="{8F65CC91-2663-49E9-8986-70AAAF8EA8F8}">
      <dgm:prSet phldrT="[Text]"/>
      <dgm:spPr/>
      <dgm:t>
        <a:bodyPr/>
        <a:lstStyle/>
        <a:p>
          <a:r>
            <a:rPr lang="en-GB" b="1" dirty="0" smtClean="0"/>
            <a:t>Framework elements</a:t>
          </a:r>
          <a:endParaRPr lang="en-GB" dirty="0"/>
        </a:p>
      </dgm:t>
    </dgm:pt>
    <dgm:pt modelId="{E47C3176-5F92-45D0-BCBE-5C9AD2E9CD51}" type="parTrans" cxnId="{E1F90061-FDA3-44C2-A0EF-AACC1B342416}">
      <dgm:prSet/>
      <dgm:spPr/>
      <dgm:t>
        <a:bodyPr/>
        <a:lstStyle/>
        <a:p>
          <a:endParaRPr lang="en-GB"/>
        </a:p>
      </dgm:t>
    </dgm:pt>
    <dgm:pt modelId="{CF196CB4-5C15-47DE-81D6-1CDE7F98B5A0}" type="sibTrans" cxnId="{E1F90061-FDA3-44C2-A0EF-AACC1B342416}">
      <dgm:prSet/>
      <dgm:spPr/>
      <dgm:t>
        <a:bodyPr/>
        <a:lstStyle/>
        <a:p>
          <a:endParaRPr lang="en-GB"/>
        </a:p>
      </dgm:t>
    </dgm:pt>
    <dgm:pt modelId="{57CBAE0B-2137-46F6-A1C9-AC0B140C7F7A}" type="pres">
      <dgm:prSet presAssocID="{03234543-9803-4F9E-B2FF-76DDE022B5EF}" presName="Name0" presStyleCnt="0">
        <dgm:presLayoutVars>
          <dgm:dir/>
          <dgm:resizeHandles val="exact"/>
        </dgm:presLayoutVars>
      </dgm:prSet>
      <dgm:spPr/>
      <dgm:t>
        <a:bodyPr/>
        <a:lstStyle/>
        <a:p>
          <a:endParaRPr lang="en-GB"/>
        </a:p>
      </dgm:t>
    </dgm:pt>
    <dgm:pt modelId="{1E5CB879-EE0B-4F44-BE2C-56CD80BC2BD9}" type="pres">
      <dgm:prSet presAssocID="{8F65CC91-2663-49E9-8986-70AAAF8EA8F8}" presName="composite" presStyleCnt="0"/>
      <dgm:spPr/>
    </dgm:pt>
    <dgm:pt modelId="{956BD4B2-5487-4F0A-AC8F-EC8C7A396E7C}" type="pres">
      <dgm:prSet presAssocID="{8F65CC91-2663-49E9-8986-70AAAF8EA8F8}" presName="rect1" presStyleLbl="trAlignAcc1" presStyleIdx="0" presStyleCnt="1">
        <dgm:presLayoutVars>
          <dgm:bulletEnabled val="1"/>
        </dgm:presLayoutVars>
      </dgm:prSet>
      <dgm:spPr/>
      <dgm:t>
        <a:bodyPr/>
        <a:lstStyle/>
        <a:p>
          <a:endParaRPr lang="en-GB"/>
        </a:p>
      </dgm:t>
    </dgm:pt>
    <dgm:pt modelId="{4AACB22B-1930-4166-8F46-8A781CB2B009}" type="pres">
      <dgm:prSet presAssocID="{8F65CC91-2663-49E9-8986-70AAAF8EA8F8}" presName="rect2" presStyleLbl="fgImgPlace1" presStyleIdx="0" presStyleCnt="1"/>
      <dgm:spPr>
        <a:blipFill rotWithShape="1">
          <a:blip xmlns:r="http://schemas.openxmlformats.org/officeDocument/2006/relationships" r:embed="rId1"/>
          <a:stretch>
            <a:fillRect/>
          </a:stretch>
        </a:blipFill>
      </dgm:spPr>
      <dgm:t>
        <a:bodyPr/>
        <a:lstStyle/>
        <a:p>
          <a:endParaRPr lang="en-GB"/>
        </a:p>
      </dgm:t>
    </dgm:pt>
  </dgm:ptLst>
  <dgm:cxnLst>
    <dgm:cxn modelId="{8BB27AEE-93A4-4AE4-AFA6-B33E457EEE29}" type="presOf" srcId="{ADB2F259-6959-46B0-BBF6-42A6776B3DBC}" destId="{956BD4B2-5487-4F0A-AC8F-EC8C7A396E7C}" srcOrd="0" destOrd="4" presId="urn:microsoft.com/office/officeart/2008/layout/PictureStrips"/>
    <dgm:cxn modelId="{ABBC43FE-3E48-4EDF-A2F0-BBB899B55DE5}" srcId="{8F65CC91-2663-49E9-8986-70AAAF8EA8F8}" destId="{A2459DB6-C1EA-4243-BFAA-1AF12548855D}" srcOrd="0" destOrd="0" parTransId="{C38814D1-7D1C-46ED-8CB3-E603E3C1A2CE}" sibTransId="{9BA5E6C0-86C6-4EC8-B445-64BFE88D08FE}"/>
    <dgm:cxn modelId="{A7033F40-FF8C-4FAB-84A2-5F0C41053046}" type="presOf" srcId="{CBB57A67-F69D-4427-9484-FD14C13E95F5}" destId="{956BD4B2-5487-4F0A-AC8F-EC8C7A396E7C}" srcOrd="0" destOrd="3" presId="urn:microsoft.com/office/officeart/2008/layout/PictureStrips"/>
    <dgm:cxn modelId="{86F778DE-2D7D-452B-9514-F03CBB7F69CA}" type="presOf" srcId="{951A7DF3-3965-42BB-B2DB-B6FEDB37B251}" destId="{956BD4B2-5487-4F0A-AC8F-EC8C7A396E7C}" srcOrd="0" destOrd="2" presId="urn:microsoft.com/office/officeart/2008/layout/PictureStrips"/>
    <dgm:cxn modelId="{C3589C0D-C958-4434-9F5F-1557CB836B9A}" srcId="{8F65CC91-2663-49E9-8986-70AAAF8EA8F8}" destId="{951A7DF3-3965-42BB-B2DB-B6FEDB37B251}" srcOrd="1" destOrd="0" parTransId="{0A5C0A92-9AC3-470A-B102-9AE182EB6766}" sibTransId="{4B025905-CE92-47B3-9F64-268026C2C58F}"/>
    <dgm:cxn modelId="{58E101F8-335E-4A9D-8CFE-7BB52552DA09}" srcId="{8F65CC91-2663-49E9-8986-70AAAF8EA8F8}" destId="{ADB2F259-6959-46B0-BBF6-42A6776B3DBC}" srcOrd="3" destOrd="0" parTransId="{D92BE2DD-BF2C-4378-89B1-4EADDAA95D83}" sibTransId="{F61E5DFD-54AE-4F05-8909-05040E0A963B}"/>
    <dgm:cxn modelId="{92F67FD1-6ADC-46A8-A940-6EA3047379CC}" type="presOf" srcId="{03234543-9803-4F9E-B2FF-76DDE022B5EF}" destId="{57CBAE0B-2137-46F6-A1C9-AC0B140C7F7A}" srcOrd="0" destOrd="0" presId="urn:microsoft.com/office/officeart/2008/layout/PictureStrips"/>
    <dgm:cxn modelId="{6BBD5FDE-C143-48A4-90C6-1BDEE99C7A8C}" type="presOf" srcId="{A2459DB6-C1EA-4243-BFAA-1AF12548855D}" destId="{956BD4B2-5487-4F0A-AC8F-EC8C7A396E7C}" srcOrd="0" destOrd="1" presId="urn:microsoft.com/office/officeart/2008/layout/PictureStrips"/>
    <dgm:cxn modelId="{E1F90061-FDA3-44C2-A0EF-AACC1B342416}" srcId="{03234543-9803-4F9E-B2FF-76DDE022B5EF}" destId="{8F65CC91-2663-49E9-8986-70AAAF8EA8F8}" srcOrd="0" destOrd="0" parTransId="{E47C3176-5F92-45D0-BCBE-5C9AD2E9CD51}" sibTransId="{CF196CB4-5C15-47DE-81D6-1CDE7F98B5A0}"/>
    <dgm:cxn modelId="{FA750559-46CF-4A40-98E8-754916D80230}" srcId="{8F65CC91-2663-49E9-8986-70AAAF8EA8F8}" destId="{CBB57A67-F69D-4427-9484-FD14C13E95F5}" srcOrd="2" destOrd="0" parTransId="{99B43F4D-892C-434A-9C20-4D86E915C720}" sibTransId="{85BF51ED-E2F3-41C8-94B0-C1E6D6081686}"/>
    <dgm:cxn modelId="{B1483CE9-AC85-46A4-90E6-2906858538ED}" type="presOf" srcId="{8F65CC91-2663-49E9-8986-70AAAF8EA8F8}" destId="{956BD4B2-5487-4F0A-AC8F-EC8C7A396E7C}" srcOrd="0" destOrd="0" presId="urn:microsoft.com/office/officeart/2008/layout/PictureStrips"/>
    <dgm:cxn modelId="{8A23E443-7276-4EBA-9989-D87B5C4B8E0D}" type="presParOf" srcId="{57CBAE0B-2137-46F6-A1C9-AC0B140C7F7A}" destId="{1E5CB879-EE0B-4F44-BE2C-56CD80BC2BD9}" srcOrd="0" destOrd="0" presId="urn:microsoft.com/office/officeart/2008/layout/PictureStrips"/>
    <dgm:cxn modelId="{C3BBCDE8-9622-4895-8AAD-A592E21A1D2F}" type="presParOf" srcId="{1E5CB879-EE0B-4F44-BE2C-56CD80BC2BD9}" destId="{956BD4B2-5487-4F0A-AC8F-EC8C7A396E7C}" srcOrd="0" destOrd="0" presId="urn:microsoft.com/office/officeart/2008/layout/PictureStrips"/>
    <dgm:cxn modelId="{C8399D9C-498B-416A-8360-E5571D7C46C2}" type="presParOf" srcId="{1E5CB879-EE0B-4F44-BE2C-56CD80BC2BD9}" destId="{4AACB22B-1930-4166-8F46-8A781CB2B009}"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011046-667E-4B59-A981-2B76B758F63F}">
      <dsp:nvSpPr>
        <dsp:cNvPr id="0" name=""/>
        <dsp:cNvSpPr/>
      </dsp:nvSpPr>
      <dsp:spPr>
        <a:xfrm>
          <a:off x="566975" y="321351"/>
          <a:ext cx="5177790" cy="16180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966" tIns="83820" rIns="83820" bIns="83820" numCol="1" spcCol="1270" anchor="t" anchorCtr="0">
          <a:noAutofit/>
        </a:bodyPr>
        <a:lstStyle/>
        <a:p>
          <a:pPr lvl="0" algn="l" defTabSz="977900">
            <a:lnSpc>
              <a:spcPct val="90000"/>
            </a:lnSpc>
            <a:spcBef>
              <a:spcPct val="0"/>
            </a:spcBef>
            <a:spcAft>
              <a:spcPct val="35000"/>
            </a:spcAft>
          </a:pPr>
          <a:r>
            <a:rPr lang="en-GB" sz="2200" b="1" kern="1200" dirty="0" smtClean="0"/>
            <a:t>Lessons from around the world</a:t>
          </a:r>
          <a:endParaRPr lang="en-GB" sz="2200" kern="1200" dirty="0"/>
        </a:p>
        <a:p>
          <a:pPr marL="171450" lvl="1" indent="-171450" algn="l" defTabSz="755650">
            <a:lnSpc>
              <a:spcPct val="90000"/>
            </a:lnSpc>
            <a:spcBef>
              <a:spcPct val="0"/>
            </a:spcBef>
            <a:spcAft>
              <a:spcPct val="15000"/>
            </a:spcAft>
            <a:buChar char="••"/>
          </a:pPr>
          <a:r>
            <a:rPr lang="en-GB" sz="1700" kern="1200" dirty="0" smtClean="0"/>
            <a:t>Ireland</a:t>
          </a:r>
          <a:endParaRPr lang="en-GB" sz="1700" kern="1200" dirty="0"/>
        </a:p>
        <a:p>
          <a:pPr marL="171450" lvl="1" indent="-171450" algn="l" defTabSz="755650">
            <a:lnSpc>
              <a:spcPct val="90000"/>
            </a:lnSpc>
            <a:spcBef>
              <a:spcPct val="0"/>
            </a:spcBef>
            <a:spcAft>
              <a:spcPct val="15000"/>
            </a:spcAft>
            <a:buChar char="••"/>
          </a:pPr>
          <a:r>
            <a:rPr lang="en-GB" sz="1700" kern="1200" dirty="0" smtClean="0"/>
            <a:t>Australia</a:t>
          </a:r>
          <a:endParaRPr lang="en-GB" sz="1700" kern="1200" dirty="0"/>
        </a:p>
        <a:p>
          <a:pPr marL="171450" lvl="1" indent="-171450" algn="l" defTabSz="755650">
            <a:lnSpc>
              <a:spcPct val="90000"/>
            </a:lnSpc>
            <a:spcBef>
              <a:spcPct val="0"/>
            </a:spcBef>
            <a:spcAft>
              <a:spcPct val="15000"/>
            </a:spcAft>
            <a:buChar char="••"/>
          </a:pPr>
          <a:r>
            <a:rPr lang="en-GB" sz="1700" kern="1200" dirty="0" smtClean="0"/>
            <a:t>Chaucer</a:t>
          </a:r>
          <a:endParaRPr lang="en-GB" sz="1700" kern="1200" dirty="0"/>
        </a:p>
      </dsp:txBody>
      <dsp:txXfrm>
        <a:off x="566975" y="321351"/>
        <a:ext cx="5177790" cy="1618059"/>
      </dsp:txXfrm>
    </dsp:sp>
    <dsp:sp modelId="{D7163108-1415-42D7-8FA3-2591258C4FAE}">
      <dsp:nvSpPr>
        <dsp:cNvPr id="0" name=""/>
        <dsp:cNvSpPr/>
      </dsp:nvSpPr>
      <dsp:spPr>
        <a:xfrm>
          <a:off x="351234" y="87631"/>
          <a:ext cx="1132641" cy="169896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BD4B2-5487-4F0A-AC8F-EC8C7A396E7C}">
      <dsp:nvSpPr>
        <dsp:cNvPr id="0" name=""/>
        <dsp:cNvSpPr/>
      </dsp:nvSpPr>
      <dsp:spPr>
        <a:xfrm>
          <a:off x="566975" y="2358308"/>
          <a:ext cx="5177790" cy="16180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966" tIns="83820" rIns="83820" bIns="83820" numCol="1" spcCol="1270" anchor="t" anchorCtr="0">
          <a:noAutofit/>
        </a:bodyPr>
        <a:lstStyle/>
        <a:p>
          <a:pPr lvl="0" algn="l" defTabSz="977900">
            <a:lnSpc>
              <a:spcPct val="90000"/>
            </a:lnSpc>
            <a:spcBef>
              <a:spcPct val="0"/>
            </a:spcBef>
            <a:spcAft>
              <a:spcPct val="35000"/>
            </a:spcAft>
          </a:pPr>
          <a:r>
            <a:rPr lang="en-GB" sz="2200" b="1" kern="1200" dirty="0" smtClean="0"/>
            <a:t>Framework elements</a:t>
          </a:r>
          <a:endParaRPr lang="en-GB" sz="2200" kern="1200" dirty="0"/>
        </a:p>
        <a:p>
          <a:pPr marL="171450" lvl="1" indent="-171450" algn="l" defTabSz="755650">
            <a:lnSpc>
              <a:spcPct val="90000"/>
            </a:lnSpc>
            <a:spcBef>
              <a:spcPct val="0"/>
            </a:spcBef>
            <a:spcAft>
              <a:spcPct val="15000"/>
            </a:spcAft>
            <a:buChar char="••"/>
          </a:pPr>
          <a:r>
            <a:rPr lang="en-GB" sz="1700" kern="1200" dirty="0" smtClean="0"/>
            <a:t>Data uncertainty </a:t>
          </a:r>
        </a:p>
        <a:p>
          <a:pPr marL="171450" lvl="1" indent="-171450" algn="l" defTabSz="755650">
            <a:lnSpc>
              <a:spcPct val="90000"/>
            </a:lnSpc>
            <a:spcBef>
              <a:spcPct val="0"/>
            </a:spcBef>
            <a:spcAft>
              <a:spcPct val="15000"/>
            </a:spcAft>
            <a:buChar char="••"/>
          </a:pPr>
          <a:r>
            <a:rPr lang="en-GB" sz="1700" kern="1200" dirty="0" smtClean="0"/>
            <a:t>Expert judgement</a:t>
          </a:r>
          <a:endParaRPr lang="en-GB" sz="1700" kern="1200" dirty="0"/>
        </a:p>
        <a:p>
          <a:pPr marL="171450" lvl="1" indent="-171450" algn="l" defTabSz="755650">
            <a:lnSpc>
              <a:spcPct val="90000"/>
            </a:lnSpc>
            <a:spcBef>
              <a:spcPct val="0"/>
            </a:spcBef>
            <a:spcAft>
              <a:spcPct val="15000"/>
            </a:spcAft>
            <a:buChar char="••"/>
          </a:pPr>
          <a:r>
            <a:rPr lang="en-GB" sz="1700" kern="1200" dirty="0" smtClean="0"/>
            <a:t>Effectiveness of methods</a:t>
          </a:r>
          <a:endParaRPr lang="en-GB" sz="1700" kern="1200" dirty="0"/>
        </a:p>
        <a:p>
          <a:pPr marL="171450" lvl="1" indent="-171450" algn="l" defTabSz="755650">
            <a:lnSpc>
              <a:spcPct val="90000"/>
            </a:lnSpc>
            <a:spcBef>
              <a:spcPct val="0"/>
            </a:spcBef>
            <a:spcAft>
              <a:spcPct val="15000"/>
            </a:spcAft>
            <a:buChar char="••"/>
          </a:pPr>
          <a:r>
            <a:rPr lang="en-GB" sz="1700" kern="1200" dirty="0" smtClean="0"/>
            <a:t>Reserve risk appetite</a:t>
          </a:r>
          <a:endParaRPr lang="en-GB" sz="1700" kern="1200" dirty="0"/>
        </a:p>
      </dsp:txBody>
      <dsp:txXfrm>
        <a:off x="566975" y="2358308"/>
        <a:ext cx="5177790" cy="1618059"/>
      </dsp:txXfrm>
    </dsp:sp>
    <dsp:sp modelId="{4AACB22B-1930-4166-8F46-8A781CB2B009}">
      <dsp:nvSpPr>
        <dsp:cNvPr id="0" name=""/>
        <dsp:cNvSpPr/>
      </dsp:nvSpPr>
      <dsp:spPr>
        <a:xfrm>
          <a:off x="351234" y="2124588"/>
          <a:ext cx="1132641" cy="169896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E93117-2B0B-4E06-ACB1-FC3374D9358F}">
      <dsp:nvSpPr>
        <dsp:cNvPr id="0" name=""/>
        <dsp:cNvSpPr/>
      </dsp:nvSpPr>
      <dsp:spPr>
        <a:xfrm>
          <a:off x="0" y="198810"/>
          <a:ext cx="2903983" cy="17423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Guidance on best estimate and margin for uncertainty</a:t>
          </a:r>
          <a:endParaRPr lang="en-GB" sz="2800" kern="1200" dirty="0"/>
        </a:p>
      </dsp:txBody>
      <dsp:txXfrm>
        <a:off x="0" y="198810"/>
        <a:ext cx="2903983" cy="17423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48645" y="0"/>
            <a:ext cx="2944283"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173"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08981"/>
            <a:ext cx="2944283"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48645" y="9408981"/>
            <a:ext cx="2944283"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xmlns=""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dirty="0"/>
          </a:p>
        </p:txBody>
      </p:sp>
    </p:spTree>
    <p:extLst>
      <p:ext uri="{BB962C8B-B14F-4D97-AF65-F5344CB8AC3E}">
        <p14:creationId xmlns:p14="http://schemas.microsoft.com/office/powerpoint/2010/main" xmlns="" val="415991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Significance</a:t>
            </a:r>
            <a:r>
              <a:rPr lang="en-GB" b="0" baseline="0" dirty="0" smtClean="0"/>
              <a:t> of uncertainty: </a:t>
            </a:r>
          </a:p>
          <a:p>
            <a:r>
              <a:rPr lang="en-GB" baseline="0" dirty="0" smtClean="0"/>
              <a:t>Statistical: concerns uncertainties which can be adequately expressed in statistical terms, e.g. such as a range with associated probabilities, (examples: statistical expressions for data inaccuracies comparing to actual experience, expert judgements comparing to data that became available, uncertainties in data sampling…) </a:t>
            </a:r>
          </a:p>
          <a:p>
            <a:r>
              <a:rPr lang="en-GB" baseline="0" dirty="0" smtClean="0"/>
              <a:t>Scenario: uncertainties which cannot be depicted in terms of probabilities but can only be expressed in terms of possible outcomes.</a:t>
            </a:r>
          </a:p>
          <a:p>
            <a:r>
              <a:rPr lang="en-GB" dirty="0" smtClean="0"/>
              <a:t>Recognised:</a:t>
            </a:r>
            <a:r>
              <a:rPr lang="en-GB" baseline="0" dirty="0" smtClean="0"/>
              <a:t> known unknowns, cannot establish any useful estimate. This is most likely to carry the highest level of uncertainty by nature.</a:t>
            </a:r>
          </a:p>
          <a:p>
            <a:endParaRPr lang="en-GB" dirty="0" smtClean="0"/>
          </a:p>
          <a:p>
            <a:r>
              <a:rPr lang="en-GB" dirty="0" smtClean="0"/>
              <a:t>Nature</a:t>
            </a:r>
            <a:r>
              <a:rPr lang="en-GB" baseline="0" dirty="0" smtClean="0"/>
              <a:t> of uncertainty:</a:t>
            </a:r>
          </a:p>
          <a:p>
            <a:r>
              <a:rPr lang="en-GB" baseline="0" dirty="0" smtClean="0"/>
              <a:t>Knowledge related: data uncertainty due to incompleteness of knowledge or information, which can be reduced by more research and more relevant data, to the point where even if we had perfect data, we will still be left with some risk as data cannot fully replicate the real world which keeps generating new data: “parameter risk”.</a:t>
            </a:r>
          </a:p>
          <a:p>
            <a:r>
              <a:rPr lang="en-GB" baseline="0" dirty="0" smtClean="0"/>
              <a:t>Variability related: data uncertainty due to the intrinsic variability/randomness of </a:t>
            </a:r>
            <a:r>
              <a:rPr lang="en-GB" i="0" baseline="0" dirty="0" smtClean="0"/>
              <a:t>the claims we are trying to model</a:t>
            </a:r>
            <a:r>
              <a:rPr lang="en-GB" baseline="0" dirty="0" smtClean="0"/>
              <a:t>, can be reduced by improving model and data system but not more data itself, to the point where a perfect model is developed, and the modelled result is still almost certainly not going to be the actual result: “process risk”.</a:t>
            </a:r>
          </a:p>
          <a:p>
            <a:endParaRPr lang="en-GB" baseline="0" dirty="0" smtClean="0"/>
          </a:p>
          <a:p>
            <a:r>
              <a:rPr lang="en-GB" baseline="0" dirty="0" smtClean="0"/>
              <a:t>Qualification of knowledge base: </a:t>
            </a:r>
          </a:p>
          <a:p>
            <a:r>
              <a:rPr lang="en-GB" baseline="0" dirty="0" smtClean="0"/>
              <a:t>refers to quality and quantity of data, or the degree of underpinning, level of confidence we are about our uncertainty statements. We can look at data source for example, whether internal or external…</a:t>
            </a:r>
          </a:p>
          <a:p>
            <a:endParaRPr lang="en-GB" baseline="0" dirty="0" smtClean="0"/>
          </a:p>
          <a:p>
            <a:r>
              <a:rPr lang="en-GB" baseline="0" dirty="0" smtClean="0"/>
              <a:t>Value-</a:t>
            </a:r>
            <a:r>
              <a:rPr lang="en-GB" baseline="0" dirty="0" err="1" smtClean="0"/>
              <a:t>ladenness</a:t>
            </a:r>
            <a:r>
              <a:rPr lang="en-GB" baseline="0" dirty="0" smtClean="0"/>
              <a:t> of choice: </a:t>
            </a:r>
          </a:p>
          <a:p>
            <a:r>
              <a:rPr lang="en-GB" baseline="0" dirty="0" smtClean="0"/>
              <a:t>refers to </a:t>
            </a:r>
            <a:r>
              <a:rPr lang="en-GB" baseline="0" dirty="0" err="1" smtClean="0"/>
              <a:t>subjectiveness</a:t>
            </a:r>
            <a:r>
              <a:rPr lang="en-GB" baseline="0" dirty="0" smtClean="0"/>
              <a:t> of judgements made, data selected…more relevant to operations and expert judgement. If high, need to look at how sensitive the decisions or judgements are to changes in information available on which they are based. Also how material are the impacts of the decisions and judgements to the final result. This leads to the next slide on EJ…</a:t>
            </a:r>
          </a:p>
        </p:txBody>
      </p:sp>
      <p:sp>
        <p:nvSpPr>
          <p:cNvPr id="4" name="Slide Number Placeholder 3"/>
          <p:cNvSpPr>
            <a:spLocks noGrp="1"/>
          </p:cNvSpPr>
          <p:nvPr>
            <p:ph type="sldNum" sz="quarter" idx="10"/>
          </p:nvPr>
        </p:nvSpPr>
        <p:spPr/>
        <p:txBody>
          <a:bodyPr/>
          <a:lstStyle/>
          <a:p>
            <a:fld id="{999D3804-C33A-44C7-A6A8-68CB35C5F441}" type="slidenum">
              <a:rPr lang="en-GB" smtClean="0"/>
              <a:pPr/>
              <a:t>21</a:t>
            </a:fld>
            <a:endParaRPr lang="en-GB"/>
          </a:p>
        </p:txBody>
      </p:sp>
    </p:spTree>
    <p:extLst>
      <p:ext uri="{BB962C8B-B14F-4D97-AF65-F5344CB8AC3E}">
        <p14:creationId xmlns:p14="http://schemas.microsoft.com/office/powerpoint/2010/main" xmlns="" val="274468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Eg</a:t>
            </a:r>
            <a:r>
              <a:rPr lang="en-GB" dirty="0" smtClean="0"/>
              <a:t> reserving guidance</a:t>
            </a:r>
            <a:r>
              <a:rPr lang="en-GB" baseline="0" dirty="0" smtClean="0"/>
              <a:t> suggests </a:t>
            </a:r>
            <a:r>
              <a:rPr lang="en-GB" dirty="0" smtClean="0"/>
              <a:t>scenario</a:t>
            </a:r>
            <a:r>
              <a:rPr lang="en-GB" baseline="0" dirty="0" smtClean="0"/>
              <a:t> testing – make sure that appropriate experts are used to supply scenarios rather than being defined by the actuary</a:t>
            </a:r>
            <a:endParaRPr lang="en-GB" dirty="0"/>
          </a:p>
        </p:txBody>
      </p:sp>
      <p:sp>
        <p:nvSpPr>
          <p:cNvPr id="4" name="Slide Number Placeholder 3"/>
          <p:cNvSpPr>
            <a:spLocks noGrp="1"/>
          </p:cNvSpPr>
          <p:nvPr>
            <p:ph type="sldNum" sz="quarter" idx="10"/>
          </p:nvPr>
        </p:nvSpPr>
        <p:spPr/>
        <p:txBody>
          <a:bodyPr/>
          <a:lstStyle/>
          <a:p>
            <a:fld id="{999D3804-C33A-44C7-A6A8-68CB35C5F441}" type="slidenum">
              <a:rPr lang="en-GB" smtClean="0"/>
              <a:pPr/>
              <a:t>24</a:t>
            </a:fld>
            <a:endParaRPr lang="en-GB"/>
          </a:p>
        </p:txBody>
      </p:sp>
    </p:spTree>
    <p:extLst>
      <p:ext uri="{BB962C8B-B14F-4D97-AF65-F5344CB8AC3E}">
        <p14:creationId xmlns:p14="http://schemas.microsoft.com/office/powerpoint/2010/main" xmlns="" val="304099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Comparing to more</a:t>
            </a:r>
            <a:r>
              <a:rPr lang="en-GB" baseline="0" dirty="0" smtClean="0"/>
              <a:t> established frequency words: sometimes, often, usually, always...?</a:t>
            </a:r>
            <a:endParaRPr lang="en-GB" dirty="0"/>
          </a:p>
        </p:txBody>
      </p:sp>
      <p:sp>
        <p:nvSpPr>
          <p:cNvPr id="4" name="Slide Number Placeholder 3"/>
          <p:cNvSpPr>
            <a:spLocks noGrp="1"/>
          </p:cNvSpPr>
          <p:nvPr>
            <p:ph type="sldNum" sz="quarter" idx="10"/>
          </p:nvPr>
        </p:nvSpPr>
        <p:spPr/>
        <p:txBody>
          <a:bodyPr/>
          <a:lstStyle/>
          <a:p>
            <a:fld id="{999D3804-C33A-44C7-A6A8-68CB35C5F441}" type="slidenum">
              <a:rPr lang="en-GB" smtClean="0"/>
              <a:pPr/>
              <a:t>25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31</a:t>
            </a:fld>
            <a:endParaRPr lang="en-GB"/>
          </a:p>
        </p:txBody>
      </p:sp>
    </p:spTree>
    <p:extLst>
      <p:ext uri="{BB962C8B-B14F-4D97-AF65-F5344CB8AC3E}">
        <p14:creationId xmlns:p14="http://schemas.microsoft.com/office/powerpoint/2010/main" xmlns="" val="267636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32</a:t>
            </a:fld>
            <a:endParaRPr lang="en-GB"/>
          </a:p>
        </p:txBody>
      </p:sp>
    </p:spTree>
    <p:extLst>
      <p:ext uri="{BB962C8B-B14F-4D97-AF65-F5344CB8AC3E}">
        <p14:creationId xmlns:p14="http://schemas.microsoft.com/office/powerpoint/2010/main" xmlns="" val="267636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Almost the inverse</a:t>
            </a:r>
            <a:r>
              <a:rPr lang="en-GB" baseline="0" dirty="0" smtClean="0"/>
              <a:t> of “Actuary in the box”</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33</a:t>
            </a:fld>
            <a:endParaRPr lang="en-GB"/>
          </a:p>
        </p:txBody>
      </p:sp>
    </p:spTree>
    <p:extLst>
      <p:ext uri="{BB962C8B-B14F-4D97-AF65-F5344CB8AC3E}">
        <p14:creationId xmlns:p14="http://schemas.microsoft.com/office/powerpoint/2010/main" xmlns="" val="136301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34</a:t>
            </a:fld>
            <a:endParaRPr lang="en-GB"/>
          </a:p>
        </p:txBody>
      </p:sp>
    </p:spTree>
    <p:extLst>
      <p:ext uri="{BB962C8B-B14F-4D97-AF65-F5344CB8AC3E}">
        <p14:creationId xmlns:p14="http://schemas.microsoft.com/office/powerpoint/2010/main" xmlns="" val="35247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dirty="0"/>
          </a:p>
        </p:txBody>
      </p:sp>
    </p:spTree>
    <p:extLst>
      <p:ext uri="{BB962C8B-B14F-4D97-AF65-F5344CB8AC3E}">
        <p14:creationId xmlns:p14="http://schemas.microsoft.com/office/powerpoint/2010/main" xmlns="" val="420136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dirty="0"/>
          </a:p>
        </p:txBody>
      </p:sp>
    </p:spTree>
    <p:extLst>
      <p:ext uri="{BB962C8B-B14F-4D97-AF65-F5344CB8AC3E}">
        <p14:creationId xmlns:p14="http://schemas.microsoft.com/office/powerpoint/2010/main" xmlns="" val="57011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dirty="0"/>
          </a:p>
        </p:txBody>
      </p:sp>
    </p:spTree>
    <p:extLst>
      <p:ext uri="{BB962C8B-B14F-4D97-AF65-F5344CB8AC3E}">
        <p14:creationId xmlns:p14="http://schemas.microsoft.com/office/powerpoint/2010/main" xmlns="" val="94599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dirty="0"/>
          </a:p>
        </p:txBody>
      </p:sp>
    </p:spTree>
    <p:extLst>
      <p:ext uri="{BB962C8B-B14F-4D97-AF65-F5344CB8AC3E}">
        <p14:creationId xmlns:p14="http://schemas.microsoft.com/office/powerpoint/2010/main" xmlns="" val="225848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B2D2D-6E8B-4FA9-9113-364D6BB02980}" type="slidenum">
              <a:rPr lang="en-GB">
                <a:solidFill>
                  <a:prstClr val="black"/>
                </a:solidFill>
              </a:rPr>
              <a:pPr/>
              <a:t>15</a:t>
            </a:fld>
            <a:endParaRPr lang="en-GB" dirty="0">
              <a:solidFill>
                <a:prstClr val="black"/>
              </a:solidFill>
            </a:endParaRPr>
          </a:p>
        </p:txBody>
      </p:sp>
      <p:sp>
        <p:nvSpPr>
          <p:cNvPr id="191490" name="Rectangle 2"/>
          <p:cNvSpPr>
            <a:spLocks noGrp="1" noRot="1" noChangeAspect="1" noChangeArrowheads="1" noTextEdit="1"/>
          </p:cNvSpPr>
          <p:nvPr>
            <p:ph type="sldImg"/>
          </p:nvPr>
        </p:nvSpPr>
        <p:spPr>
          <a:xfrm>
            <a:off x="919163" y="741363"/>
            <a:ext cx="4956175" cy="3716337"/>
          </a:xfrm>
          <a:ln/>
        </p:spPr>
      </p:sp>
      <p:sp>
        <p:nvSpPr>
          <p:cNvPr id="191491" name="Rectangle 3"/>
          <p:cNvSpPr>
            <a:spLocks noGrp="1" noChangeArrowheads="1"/>
          </p:cNvSpPr>
          <p:nvPr>
            <p:ph type="body" idx="1"/>
          </p:nvPr>
        </p:nvSpPr>
        <p:spPr/>
        <p:txBody>
          <a:bodyPr/>
          <a:lstStyle/>
          <a:p>
            <a:endParaRPr lang="en-US"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dirty="0"/>
          </a:p>
        </p:txBody>
      </p:sp>
    </p:spTree>
    <p:extLst>
      <p:ext uri="{BB962C8B-B14F-4D97-AF65-F5344CB8AC3E}">
        <p14:creationId xmlns:p14="http://schemas.microsoft.com/office/powerpoint/2010/main" xmlns="" val="400444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dirty="0"/>
          </a:p>
        </p:txBody>
      </p:sp>
    </p:spTree>
    <p:extLst>
      <p:ext uri="{BB962C8B-B14F-4D97-AF65-F5344CB8AC3E}">
        <p14:creationId xmlns:p14="http://schemas.microsoft.com/office/powerpoint/2010/main" xmlns="" val="145154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9D3804-C33A-44C7-A6A8-68CB35C5F441}" type="slidenum">
              <a:rPr lang="en-GB" smtClean="0"/>
              <a:pPr/>
              <a:t>19</a:t>
            </a:fld>
            <a:endParaRPr lang="en-GB"/>
          </a:p>
        </p:txBody>
      </p:sp>
    </p:spTree>
    <p:extLst>
      <p:ext uri="{BB962C8B-B14F-4D97-AF65-F5344CB8AC3E}">
        <p14:creationId xmlns:p14="http://schemas.microsoft.com/office/powerpoint/2010/main" xmlns="" val="31573701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
                    </a14:imgEffect>
                  </a14:imgLayer>
                </a14:imgProps>
              </a:ext>
              <a:ext uri="{28A0092B-C50C-407E-A947-70E740481C1C}">
                <a14:useLocalDpi xmlns:a14="http://schemas.microsoft.com/office/drawing/2010/main" xmlns="" val="0"/>
              </a:ext>
            </a:extLst>
          </a:blip>
          <a:srcRect/>
          <a:stretch>
            <a:fillRect/>
          </a:stretch>
        </p:blipFill>
        <p:spPr bwMode="auto">
          <a:xfrm>
            <a:off x="5037283" y="2116264"/>
            <a:ext cx="3936435" cy="4488917"/>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Grp="1" noChangeArrowheads="1"/>
          </p:cNvSpPr>
          <p:nvPr>
            <p:ph type="ctrTitle"/>
          </p:nvPr>
        </p:nvSpPr>
        <p:spPr>
          <a:xfrm>
            <a:off x="395289" y="2133602"/>
            <a:ext cx="776603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23 March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23 March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xmlns=""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23 March 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xmlns=""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23 March 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xmlns=""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23 March 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xmlns=""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383931" y="5219874"/>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23 March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xmlns=""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395289" y="6410325"/>
            <a:ext cx="2016125" cy="331788"/>
          </a:xfrm>
        </p:spPr>
        <p:txBody>
          <a:bodyPr/>
          <a:lstStyle>
            <a:lvl1pPr>
              <a:defRPr/>
            </a:lvl1pPr>
          </a:lstStyle>
          <a:p>
            <a:fld id="{E55E8865-9CB5-4569-9D00-F0979EDB96F2}" type="datetime4">
              <a:rPr lang="en-GB"/>
              <a:pPr/>
              <a:t>23 March 2016</a:t>
            </a:fld>
            <a:endParaRPr lang="en-GB"/>
          </a:p>
        </p:txBody>
      </p:sp>
      <p:sp>
        <p:nvSpPr>
          <p:cNvPr id="6" name="Footer Placeholder 5"/>
          <p:cNvSpPr>
            <a:spLocks noGrp="1"/>
          </p:cNvSpPr>
          <p:nvPr>
            <p:ph type="ftr" sz="quarter" idx="11"/>
          </p:nvPr>
        </p:nvSpPr>
        <p:spPr>
          <a:xfrm>
            <a:off x="2411414"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0"/>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xmlns=""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15654" indent="-263817">
              <a:buFont typeface="Wingdings" pitchFamily="2" charset="2"/>
              <a:buChar char="§"/>
              <a:defRPr/>
            </a:lvl2pPr>
            <a:lvl3pPr marL="1166035" indent="-265273">
              <a:buFont typeface="Wingdings" pitchFamily="2" charset="2"/>
              <a:buChar char="§"/>
              <a:defRPr/>
            </a:lvl3pPr>
            <a:lvl4pPr marL="1614959" indent="-262358">
              <a:buFont typeface="Wingdings" pitchFamily="2" charset="2"/>
              <a:buChar char="§"/>
              <a:defRPr/>
            </a:lvl4pPr>
            <a:lvl5pPr marL="2066798" indent="-272561">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Placeholder 1"/>
          <p:cNvSpPr>
            <a:spLocks noGrp="1"/>
          </p:cNvSpPr>
          <p:nvPr>
            <p:ph type="title" hasCustomPrompt="1"/>
          </p:nvPr>
        </p:nvSpPr>
        <p:spPr>
          <a:xfrm>
            <a:off x="184703" y="195911"/>
            <a:ext cx="7218812" cy="1143240"/>
          </a:xfrm>
          <a:prstGeom prst="rect">
            <a:avLst/>
          </a:prstGeom>
        </p:spPr>
        <p:txBody>
          <a:bodyPr vert="horz" lIns="92548" tIns="46275" rIns="92548" bIns="46275" rtlCol="0" anchor="t" anchorCtr="0">
            <a:noAutofit/>
          </a:bodyPr>
          <a:lstStyle>
            <a:lvl1pPr>
              <a:defRPr baseline="0"/>
            </a:lvl1pPr>
          </a:lstStyle>
          <a:p>
            <a:r>
              <a:rPr lang="en-US" dirty="0" smtClean="0"/>
              <a:t>Click to enter Title</a:t>
            </a:r>
            <a:endParaRPr lang="en-GB" dirty="0"/>
          </a:p>
        </p:txBody>
      </p:sp>
      <p:sp>
        <p:nvSpPr>
          <p:cNvPr id="7" name="Line 7"/>
          <p:cNvSpPr>
            <a:spLocks noChangeShapeType="1"/>
          </p:cNvSpPr>
          <p:nvPr userDrawn="1"/>
        </p:nvSpPr>
        <p:spPr bwMode="auto">
          <a:xfrm>
            <a:off x="323081" y="6247504"/>
            <a:ext cx="853041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55" tIns="41977" rIns="83955" bIns="41977"/>
          <a:lstStyle/>
          <a:p>
            <a:endParaRPr lang="en-GB" dirty="0"/>
          </a:p>
        </p:txBody>
      </p:sp>
      <p:sp>
        <p:nvSpPr>
          <p:cNvPr id="12" name="Slide Number Placeholder 2"/>
          <p:cNvSpPr>
            <a:spLocks noGrp="1"/>
          </p:cNvSpPr>
          <p:nvPr>
            <p:ph type="sldNum" sz="quarter" idx="4"/>
          </p:nvPr>
        </p:nvSpPr>
        <p:spPr>
          <a:xfrm>
            <a:off x="8352000" y="6318000"/>
            <a:ext cx="633600" cy="198000"/>
          </a:xfrm>
          <a:prstGeom prst="rect">
            <a:avLst/>
          </a:prstGeom>
        </p:spPr>
        <p:txBody>
          <a:bodyPr vert="horz" lIns="105589" tIns="52794" rIns="105589" bIns="52794" rtlCol="0" anchor="ctr"/>
          <a:lstStyle>
            <a:lvl1pPr algn="r">
              <a:defRPr sz="1100">
                <a:solidFill>
                  <a:srgbClr val="00A3C7"/>
                </a:solidFill>
              </a:defRPr>
            </a:lvl1pPr>
          </a:lstStyle>
          <a:p>
            <a:fld id="{0E288D48-D6B7-4F22-9542-DE590E5BA204}" type="slidenum">
              <a:rPr lang="en-GB" smtClean="0"/>
              <a:pPr/>
              <a:t>‹#›</a:t>
            </a:fld>
            <a:endParaRPr lang="en-GB" dirty="0"/>
          </a:p>
        </p:txBody>
      </p:sp>
      <p:sp>
        <p:nvSpPr>
          <p:cNvPr id="4" name="Text Placeholder 3"/>
          <p:cNvSpPr>
            <a:spLocks noGrp="1"/>
          </p:cNvSpPr>
          <p:nvPr>
            <p:ph type="body" sz="quarter" idx="10" hasCustomPrompt="1"/>
          </p:nvPr>
        </p:nvSpPr>
        <p:spPr>
          <a:xfrm>
            <a:off x="233958" y="6318103"/>
            <a:ext cx="5005454" cy="199175"/>
          </a:xfrm>
        </p:spPr>
        <p:txBody>
          <a:bodyPr anchor="ctr"/>
          <a:lstStyle>
            <a:lvl1pPr marL="0" indent="0">
              <a:buNone/>
              <a:defRPr sz="1100" baseline="0">
                <a:solidFill>
                  <a:schemeClr val="tx1"/>
                </a:solidFill>
              </a:defRPr>
            </a:lvl1pPr>
          </a:lstStyle>
          <a:p>
            <a:pPr lvl="0"/>
            <a:r>
              <a:rPr lang="en-GB" dirty="0" smtClean="0"/>
              <a:t>Source Text : Type source text here (Arial 12 Left Align)</a:t>
            </a:r>
            <a:endParaRPr lang="en-GB" dirty="0"/>
          </a:p>
        </p:txBody>
      </p:sp>
    </p:spTree>
    <p:extLst>
      <p:ext uri="{BB962C8B-B14F-4D97-AF65-F5344CB8AC3E}">
        <p14:creationId xmlns:p14="http://schemas.microsoft.com/office/powerpoint/2010/main" xmlns="" val="108537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2133602"/>
            <a:ext cx="6370186"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23 March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7297226" y="493474"/>
            <a:ext cx="1528785"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297226" y="1357570"/>
            <a:ext cx="1528785"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xmlns=""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5080" y="5546036"/>
            <a:ext cx="10463554" cy="959392"/>
            <a:chOff x="-720503" y="5546036"/>
            <a:chExt cx="11335516" cy="959392"/>
          </a:xfrm>
        </p:grpSpPr>
        <p:sp>
          <p:nvSpPr>
            <p:cNvPr id="7" name="TextBox 6"/>
            <p:cNvSpPr txBox="1"/>
            <p:nvPr userDrawn="1"/>
          </p:nvSpPr>
          <p:spPr>
            <a:xfrm rot="18900000">
              <a:off x="466860" y="6074541"/>
              <a:ext cx="1424349"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22416" y="6024208"/>
              <a:ext cx="1747354"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306975" y="5646703"/>
              <a:ext cx="2851823"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095817" y="6024206"/>
              <a:ext cx="1559803"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498437" y="5797705"/>
              <a:ext cx="2320150"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165852" y="5948709"/>
              <a:ext cx="1900659"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40802" y="6040986"/>
              <a:ext cx="1509441"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189384" y="5680258"/>
              <a:ext cx="2700739"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4960545" y="5960094"/>
              <a:ext cx="1729988"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275268" y="5565807"/>
              <a:ext cx="2989013"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5911563" y="5641309"/>
              <a:ext cx="2751101"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543375" y="5767143"/>
              <a:ext cx="2360369"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162308" y="5993647"/>
              <a:ext cx="1782085"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637929" y="5607753"/>
              <a:ext cx="2803199"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463048" y="6052369"/>
              <a:ext cx="1356621"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35387" y="6002036"/>
              <a:ext cx="1679626"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720503" y="5546036"/>
              <a:ext cx="1474709"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85285" y="5873207"/>
              <a:ext cx="1900173"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359696" y="5655092"/>
              <a:ext cx="2820564"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395288" y="2133602"/>
            <a:ext cx="7129462" cy="1295399"/>
          </a:xfrm>
        </p:spPr>
        <p:txBody>
          <a:bodyPr anchor="t"/>
          <a:lstStyle>
            <a:lvl1pPr>
              <a:defRPr sz="3600">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23 March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493579"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userDrawn="1"/>
        </p:nvSpPr>
        <p:spPr>
          <a:xfrm rot="-2700000">
            <a:off x="430948"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851461"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206438"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1934600"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306250"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292232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545356"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3867124"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4578965"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4869479"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5456827"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040038"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6611361"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050396"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7812044"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248050"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5080"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32571"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332027"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23 March 2016</a:t>
            </a:fld>
            <a:endParaRPr lang="en-GB" dirty="0"/>
          </a:p>
        </p:txBody>
      </p:sp>
    </p:spTree>
    <p:extLst>
      <p:ext uri="{BB962C8B-B14F-4D97-AF65-F5344CB8AC3E}">
        <p14:creationId xmlns:p14="http://schemas.microsoft.com/office/powerpoint/2010/main" xmlns=""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xmlns="">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23 March 2016</a:t>
            </a:fld>
            <a:endParaRPr lang="en-GB" dirty="0"/>
          </a:p>
        </p:txBody>
      </p:sp>
    </p:spTree>
    <p:extLst>
      <p:ext uri="{BB962C8B-B14F-4D97-AF65-F5344CB8AC3E}">
        <p14:creationId xmlns:p14="http://schemas.microsoft.com/office/powerpoint/2010/main" xmlns=""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xmlns="">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23 March 2016</a:t>
            </a:fld>
            <a:endParaRPr lang="en-GB" dirty="0"/>
          </a:p>
        </p:txBody>
      </p:sp>
    </p:spTree>
    <p:extLst>
      <p:ext uri="{BB962C8B-B14F-4D97-AF65-F5344CB8AC3E}">
        <p14:creationId xmlns:p14="http://schemas.microsoft.com/office/powerpoint/2010/main" xmlns=""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xmlns="">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23 March 2016</a:t>
            </a:fld>
            <a:endParaRPr lang="en-GB" dirty="0"/>
          </a:p>
        </p:txBody>
      </p:sp>
    </p:spTree>
    <p:extLst>
      <p:ext uri="{BB962C8B-B14F-4D97-AF65-F5344CB8AC3E}">
        <p14:creationId xmlns:p14="http://schemas.microsoft.com/office/powerpoint/2010/main" xmlns=""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xmlns="">
                <a:solidFill>
                  <a:srgbClr val="FFFFFF"/>
                </a:solidFill>
              </a14:hiddenFill>
            </a:ext>
          </a:extLst>
        </p:spPr>
      </p:pic>
      <p:sp>
        <p:nvSpPr>
          <p:cNvPr id="3076" name="Rectangle 4"/>
          <p:cNvSpPr>
            <a:spLocks noGrp="1" noChangeArrowheads="1"/>
          </p:cNvSpPr>
          <p:nvPr>
            <p:ph type="dt" sz="half" idx="2"/>
          </p:nvPr>
        </p:nvSpPr>
        <p:spPr>
          <a:xfrm>
            <a:off x="395289" y="6410326"/>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23 March 2016</a:t>
            </a:fld>
            <a:endParaRPr lang="en-GB" dirty="0"/>
          </a:p>
        </p:txBody>
      </p:sp>
    </p:spTree>
    <p:extLst>
      <p:ext uri="{BB962C8B-B14F-4D97-AF65-F5344CB8AC3E}">
        <p14:creationId xmlns:p14="http://schemas.microsoft.com/office/powerpoint/2010/main" xmlns=""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9" y="1597050"/>
            <a:ext cx="8291512"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23 March 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xmlns=""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404813"/>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89" y="1557338"/>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89" y="6410325"/>
            <a:ext cx="2016125" cy="33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23 March 2016</a:t>
            </a:fld>
            <a:endParaRPr lang="en-GB" dirty="0"/>
          </a:p>
        </p:txBody>
      </p:sp>
      <p:sp>
        <p:nvSpPr>
          <p:cNvPr id="1029" name="Rectangle 5"/>
          <p:cNvSpPr>
            <a:spLocks noGrp="1" noChangeArrowheads="1"/>
          </p:cNvSpPr>
          <p:nvPr>
            <p:ph type="ftr" sz="quarter" idx="3"/>
          </p:nvPr>
        </p:nvSpPr>
        <p:spPr bwMode="auto">
          <a:xfrm>
            <a:off x="2411414" y="6410325"/>
            <a:ext cx="4321175" cy="33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6402390"/>
            <a:ext cx="6477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6329363"/>
            <a:ext cx="8207375" cy="0"/>
          </a:xfrm>
          <a:prstGeom prst="line">
            <a:avLst/>
          </a:prstGeom>
          <a:noFill/>
          <a:ln w="12700">
            <a:solidFill>
              <a:srgbClr val="8F469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2896019" y="0"/>
            <a:ext cx="2786082"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307777"/>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759458" y="2351160"/>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310953" y="2348881"/>
            <a:ext cx="2214581"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 id="2147483671" r:id="rId16"/>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hyperlink" Target="http://www.actuaries.asn.au/Library/Framework%20for%20assessing%20risk%20margins.pdf"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2900" dirty="0" smtClean="0"/>
              <a:t>Measuring uncertainty beyond “Bootstrap”</a:t>
            </a:r>
            <a:endParaRPr lang="en-GB" sz="2900" dirty="0"/>
          </a:p>
        </p:txBody>
      </p:sp>
      <p:sp>
        <p:nvSpPr>
          <p:cNvPr id="2051" name="Rectangle 3"/>
          <p:cNvSpPr>
            <a:spLocks noGrp="1" noChangeArrowheads="1"/>
          </p:cNvSpPr>
          <p:nvPr>
            <p:ph type="subTitle" idx="1"/>
          </p:nvPr>
        </p:nvSpPr>
        <p:spPr>
          <a:xfrm>
            <a:off x="395289" y="2708276"/>
            <a:ext cx="6121400" cy="1296789"/>
          </a:xfrm>
        </p:spPr>
        <p:txBody>
          <a:bodyPr/>
          <a:lstStyle/>
          <a:p>
            <a:r>
              <a:rPr lang="en-GB" sz="2400" dirty="0" smtClean="0"/>
              <a:t>Sarah MacDonnell, LCP</a:t>
            </a:r>
          </a:p>
          <a:p>
            <a:r>
              <a:rPr lang="en-GB" sz="2400" dirty="0" smtClean="0"/>
              <a:t>Pravesh Ponna, LCP</a:t>
            </a:r>
          </a:p>
          <a:p>
            <a:r>
              <a:rPr lang="en-GB" sz="2400" dirty="0" smtClean="0"/>
              <a:t>Tim Jordan, MPS</a:t>
            </a:r>
          </a:p>
          <a:p>
            <a:r>
              <a:rPr lang="en-GB" sz="2400" dirty="0" smtClean="0"/>
              <a:t>Jinnan Tang, Insight Risk Consulting</a:t>
            </a:r>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60648"/>
            <a:ext cx="8291512" cy="1143000"/>
          </a:xfrm>
        </p:spPr>
        <p:txBody>
          <a:bodyPr/>
          <a:lstStyle/>
          <a:p>
            <a:r>
              <a:rPr lang="en-GB" dirty="0" smtClean="0"/>
              <a:t>Risk Margin Requirement in Australia</a:t>
            </a:r>
            <a:br>
              <a:rPr lang="en-GB" dirty="0" smtClean="0"/>
            </a:br>
            <a:r>
              <a:rPr lang="en-GB" sz="1800" b="0" dirty="0" smtClean="0"/>
              <a:t>Some history</a:t>
            </a:r>
            <a:endParaRPr lang="en-GB" b="0" dirty="0"/>
          </a:p>
        </p:txBody>
      </p:sp>
      <p:sp>
        <p:nvSpPr>
          <p:cNvPr id="4" name="Slide Number Placeholder 3"/>
          <p:cNvSpPr>
            <a:spLocks noGrp="1"/>
          </p:cNvSpPr>
          <p:nvPr>
            <p:ph type="sldNum" sz="quarter" idx="12"/>
          </p:nvPr>
        </p:nvSpPr>
        <p:spPr/>
        <p:txBody>
          <a:bodyPr/>
          <a:lstStyle/>
          <a:p>
            <a:fld id="{CCC5EDD3-CB13-45EB-8A5C-B486875EE4D2}" type="slidenum">
              <a:rPr lang="en-GB" smtClean="0"/>
              <a:pPr/>
              <a:t>10</a:t>
            </a:fld>
            <a:endParaRPr lang="en-GB" dirty="0"/>
          </a:p>
        </p:txBody>
      </p:sp>
      <p:grpSp>
        <p:nvGrpSpPr>
          <p:cNvPr id="5" name="Group 4"/>
          <p:cNvGrpSpPr/>
          <p:nvPr/>
        </p:nvGrpSpPr>
        <p:grpSpPr>
          <a:xfrm>
            <a:off x="252554" y="1099151"/>
            <a:ext cx="8440519" cy="1863412"/>
            <a:chOff x="219448" y="2285476"/>
            <a:chExt cx="10234560" cy="2185566"/>
          </a:xfrm>
        </p:grpSpPr>
        <p:grpSp>
          <p:nvGrpSpPr>
            <p:cNvPr id="6" name="Group 5"/>
            <p:cNvGrpSpPr/>
            <p:nvPr/>
          </p:nvGrpSpPr>
          <p:grpSpPr>
            <a:xfrm>
              <a:off x="219448" y="2285476"/>
              <a:ext cx="10234560" cy="2185566"/>
              <a:chOff x="219448" y="2285476"/>
              <a:chExt cx="10234560" cy="2185566"/>
            </a:xfrm>
          </p:grpSpPr>
          <p:sp>
            <p:nvSpPr>
              <p:cNvPr id="10" name="Notched Right Arrow 9"/>
              <p:cNvSpPr/>
              <p:nvPr/>
            </p:nvSpPr>
            <p:spPr>
              <a:xfrm>
                <a:off x="219448" y="2285476"/>
                <a:ext cx="10234560" cy="1468963"/>
              </a:xfrm>
              <a:prstGeom prst="notchedRightArrow">
                <a:avLst/>
              </a:prstGeom>
              <a:ln/>
            </p:spPr>
            <p:style>
              <a:lnRef idx="3">
                <a:schemeClr val="lt1"/>
              </a:lnRef>
              <a:fillRef idx="1">
                <a:schemeClr val="accent4"/>
              </a:fillRef>
              <a:effectRef idx="1">
                <a:schemeClr val="accent4"/>
              </a:effectRef>
              <a:fontRef idx="minor">
                <a:schemeClr val="lt1"/>
              </a:fontRef>
            </p:style>
          </p:sp>
          <p:sp>
            <p:nvSpPr>
              <p:cNvPr id="11" name="Freeform 10"/>
              <p:cNvSpPr/>
              <p:nvPr/>
            </p:nvSpPr>
            <p:spPr>
              <a:xfrm>
                <a:off x="686491" y="3407271"/>
                <a:ext cx="3233327" cy="1055508"/>
              </a:xfrm>
              <a:custGeom>
                <a:avLst/>
                <a:gdLst>
                  <a:gd name="connsiteX0" fmla="*/ 0 w 2968422"/>
                  <a:gd name="connsiteY0" fmla="*/ 0 h 1468963"/>
                  <a:gd name="connsiteX1" fmla="*/ 2968422 w 2968422"/>
                  <a:gd name="connsiteY1" fmla="*/ 0 h 1468963"/>
                  <a:gd name="connsiteX2" fmla="*/ 2968422 w 2968422"/>
                  <a:gd name="connsiteY2" fmla="*/ 1468963 h 1468963"/>
                  <a:gd name="connsiteX3" fmla="*/ 0 w 2968422"/>
                  <a:gd name="connsiteY3" fmla="*/ 1468963 h 1468963"/>
                  <a:gd name="connsiteX4" fmla="*/ 0 w 2968422"/>
                  <a:gd name="connsiteY4" fmla="*/ 0 h 146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22" h="1468963">
                    <a:moveTo>
                      <a:pt x="0" y="0"/>
                    </a:moveTo>
                    <a:lnTo>
                      <a:pt x="2968422" y="0"/>
                    </a:lnTo>
                    <a:lnTo>
                      <a:pt x="2968422" y="1468963"/>
                    </a:lnTo>
                    <a:lnTo>
                      <a:pt x="0" y="146896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622300">
                  <a:lnSpc>
                    <a:spcPct val="90000"/>
                  </a:lnSpc>
                  <a:spcAft>
                    <a:spcPct val="15000"/>
                  </a:spcAft>
                </a:pPr>
                <a:r>
                  <a:rPr lang="en-GB" sz="1400" b="1" dirty="0" smtClean="0">
                    <a:solidFill>
                      <a:srgbClr val="2F5079"/>
                    </a:solidFill>
                  </a:rPr>
                  <a:t>Implicit</a:t>
                </a:r>
                <a:r>
                  <a:rPr lang="en-GB" sz="1400" dirty="0" smtClean="0">
                    <a:solidFill>
                      <a:srgbClr val="2F5079"/>
                    </a:solidFill>
                  </a:rPr>
                  <a:t> risk margins by adopting </a:t>
                </a:r>
                <a:r>
                  <a:rPr lang="en-GB" sz="1400" b="1" dirty="0" smtClean="0">
                    <a:solidFill>
                      <a:srgbClr val="2F5079"/>
                    </a:solidFill>
                  </a:rPr>
                  <a:t>conservative assumptions</a:t>
                </a:r>
                <a:r>
                  <a:rPr lang="en-GB" sz="1400" dirty="0" smtClean="0">
                    <a:solidFill>
                      <a:srgbClr val="2F5079"/>
                    </a:solidFill>
                  </a:rPr>
                  <a:t>, but no accounting requirement</a:t>
                </a:r>
                <a:endParaRPr lang="en-GB" sz="1400" dirty="0">
                  <a:solidFill>
                    <a:srgbClr val="2F5079"/>
                  </a:solidFill>
                </a:endParaRPr>
              </a:p>
            </p:txBody>
          </p:sp>
          <p:sp>
            <p:nvSpPr>
              <p:cNvPr id="12" name="Freeform 11"/>
              <p:cNvSpPr/>
              <p:nvPr/>
            </p:nvSpPr>
            <p:spPr>
              <a:xfrm>
                <a:off x="4024243" y="3415534"/>
                <a:ext cx="2158127" cy="1055508"/>
              </a:xfrm>
              <a:custGeom>
                <a:avLst/>
                <a:gdLst>
                  <a:gd name="connsiteX0" fmla="*/ 0 w 2968422"/>
                  <a:gd name="connsiteY0" fmla="*/ 0 h 1468963"/>
                  <a:gd name="connsiteX1" fmla="*/ 2968422 w 2968422"/>
                  <a:gd name="connsiteY1" fmla="*/ 0 h 1468963"/>
                  <a:gd name="connsiteX2" fmla="*/ 2968422 w 2968422"/>
                  <a:gd name="connsiteY2" fmla="*/ 1468963 h 1468963"/>
                  <a:gd name="connsiteX3" fmla="*/ 0 w 2968422"/>
                  <a:gd name="connsiteY3" fmla="*/ 1468963 h 1468963"/>
                  <a:gd name="connsiteX4" fmla="*/ 0 w 2968422"/>
                  <a:gd name="connsiteY4" fmla="*/ 0 h 146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22" h="1468963">
                    <a:moveTo>
                      <a:pt x="0" y="0"/>
                    </a:moveTo>
                    <a:lnTo>
                      <a:pt x="2968422" y="0"/>
                    </a:lnTo>
                    <a:lnTo>
                      <a:pt x="2968422" y="1468963"/>
                    </a:lnTo>
                    <a:lnTo>
                      <a:pt x="0" y="146896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622300">
                  <a:lnSpc>
                    <a:spcPct val="90000"/>
                  </a:lnSpc>
                  <a:spcAft>
                    <a:spcPct val="15000"/>
                  </a:spcAft>
                </a:pPr>
                <a:r>
                  <a:rPr lang="en-GB" sz="1400" b="1" dirty="0" smtClean="0">
                    <a:solidFill>
                      <a:srgbClr val="2F5079"/>
                    </a:solidFill>
                  </a:rPr>
                  <a:t>Explicit risk margin</a:t>
                </a:r>
                <a:r>
                  <a:rPr lang="en-GB" sz="1400" dirty="0" smtClean="0">
                    <a:solidFill>
                      <a:srgbClr val="2F5079"/>
                    </a:solidFill>
                  </a:rPr>
                  <a:t> requirement</a:t>
                </a:r>
                <a:endParaRPr lang="en-GB" sz="1400" dirty="0">
                  <a:solidFill>
                    <a:srgbClr val="2F5079"/>
                  </a:solidFill>
                </a:endParaRPr>
              </a:p>
            </p:txBody>
          </p:sp>
          <p:sp>
            <p:nvSpPr>
              <p:cNvPr id="13" name="Freeform 12"/>
              <p:cNvSpPr/>
              <p:nvPr/>
            </p:nvSpPr>
            <p:spPr>
              <a:xfrm>
                <a:off x="6463179" y="3407273"/>
                <a:ext cx="2137099" cy="1055508"/>
              </a:xfrm>
              <a:custGeom>
                <a:avLst/>
                <a:gdLst>
                  <a:gd name="connsiteX0" fmla="*/ 0 w 2968422"/>
                  <a:gd name="connsiteY0" fmla="*/ 0 h 1468963"/>
                  <a:gd name="connsiteX1" fmla="*/ 2968422 w 2968422"/>
                  <a:gd name="connsiteY1" fmla="*/ 0 h 1468963"/>
                  <a:gd name="connsiteX2" fmla="*/ 2968422 w 2968422"/>
                  <a:gd name="connsiteY2" fmla="*/ 1468963 h 1468963"/>
                  <a:gd name="connsiteX3" fmla="*/ 0 w 2968422"/>
                  <a:gd name="connsiteY3" fmla="*/ 1468963 h 1468963"/>
                  <a:gd name="connsiteX4" fmla="*/ 0 w 2968422"/>
                  <a:gd name="connsiteY4" fmla="*/ 0 h 146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22" h="1468963">
                    <a:moveTo>
                      <a:pt x="0" y="0"/>
                    </a:moveTo>
                    <a:lnTo>
                      <a:pt x="2968422" y="0"/>
                    </a:lnTo>
                    <a:lnTo>
                      <a:pt x="2968422" y="1468963"/>
                    </a:lnTo>
                    <a:lnTo>
                      <a:pt x="0" y="146896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622300">
                  <a:lnSpc>
                    <a:spcPct val="90000"/>
                  </a:lnSpc>
                  <a:spcAft>
                    <a:spcPct val="15000"/>
                  </a:spcAft>
                </a:pPr>
                <a:r>
                  <a:rPr lang="en-GB" sz="1400" dirty="0" smtClean="0">
                    <a:solidFill>
                      <a:srgbClr val="2F5079"/>
                    </a:solidFill>
                  </a:rPr>
                  <a:t>Actuaries Institute’s new </a:t>
                </a:r>
                <a:r>
                  <a:rPr lang="en-GB" sz="1400" b="1" dirty="0" smtClean="0">
                    <a:solidFill>
                      <a:srgbClr val="2F5079"/>
                    </a:solidFill>
                  </a:rPr>
                  <a:t>framework for assessing risk margins</a:t>
                </a:r>
                <a:endParaRPr lang="en-GB" sz="1400" b="1" dirty="0">
                  <a:solidFill>
                    <a:srgbClr val="2F5079"/>
                  </a:solidFill>
                </a:endParaRPr>
              </a:p>
            </p:txBody>
          </p:sp>
        </p:grpSp>
        <p:sp>
          <p:nvSpPr>
            <p:cNvPr id="7" name="TextBox 6"/>
            <p:cNvSpPr txBox="1"/>
            <p:nvPr/>
          </p:nvSpPr>
          <p:spPr>
            <a:xfrm>
              <a:off x="823730" y="2835353"/>
              <a:ext cx="1959321" cy="433184"/>
            </a:xfrm>
            <a:prstGeom prst="rect">
              <a:avLst/>
            </a:prstGeom>
            <a:noFill/>
            <a:ln>
              <a:noFill/>
            </a:ln>
          </p:spPr>
          <p:txBody>
            <a:bodyPr wrap="square" rtlCol="0">
              <a:spAutoFit/>
            </a:bodyPr>
            <a:lstStyle/>
            <a:p>
              <a:r>
                <a:rPr lang="en-GB" b="1" dirty="0" smtClean="0">
                  <a:solidFill>
                    <a:srgbClr val="FFFFFF"/>
                  </a:solidFill>
                </a:rPr>
                <a:t>Historically</a:t>
              </a:r>
              <a:endParaRPr lang="en-GB" b="1" dirty="0">
                <a:solidFill>
                  <a:srgbClr val="FFFFFF"/>
                </a:solidFill>
              </a:endParaRPr>
            </a:p>
          </p:txBody>
        </p:sp>
        <p:sp>
          <p:nvSpPr>
            <p:cNvPr id="8" name="TextBox 7"/>
            <p:cNvSpPr txBox="1"/>
            <p:nvPr/>
          </p:nvSpPr>
          <p:spPr>
            <a:xfrm>
              <a:off x="3867974" y="2822236"/>
              <a:ext cx="2233799" cy="433184"/>
            </a:xfrm>
            <a:prstGeom prst="rect">
              <a:avLst/>
            </a:prstGeom>
            <a:noFill/>
            <a:ln>
              <a:noFill/>
            </a:ln>
          </p:spPr>
          <p:txBody>
            <a:bodyPr wrap="square" rtlCol="0">
              <a:spAutoFit/>
            </a:bodyPr>
            <a:lstStyle/>
            <a:p>
              <a:pPr algn="ctr"/>
              <a:r>
                <a:rPr lang="en-GB" b="1" dirty="0" smtClean="0">
                  <a:solidFill>
                    <a:srgbClr val="FFFFFF"/>
                  </a:solidFill>
                </a:rPr>
                <a:t>2002</a:t>
              </a:r>
              <a:endParaRPr lang="en-GB" b="1" dirty="0">
                <a:solidFill>
                  <a:srgbClr val="FFFFFF"/>
                </a:solidFill>
              </a:endParaRPr>
            </a:p>
          </p:txBody>
        </p:sp>
        <p:sp>
          <p:nvSpPr>
            <p:cNvPr id="9" name="TextBox 8"/>
            <p:cNvSpPr txBox="1"/>
            <p:nvPr/>
          </p:nvSpPr>
          <p:spPr>
            <a:xfrm>
              <a:off x="6455239" y="2822236"/>
              <a:ext cx="1903248" cy="433184"/>
            </a:xfrm>
            <a:prstGeom prst="rect">
              <a:avLst/>
            </a:prstGeom>
            <a:noFill/>
            <a:ln>
              <a:noFill/>
            </a:ln>
          </p:spPr>
          <p:txBody>
            <a:bodyPr wrap="square" rtlCol="0">
              <a:spAutoFit/>
            </a:bodyPr>
            <a:lstStyle/>
            <a:p>
              <a:pPr algn="ctr"/>
              <a:r>
                <a:rPr lang="en-GB" b="1" dirty="0" smtClean="0">
                  <a:solidFill>
                    <a:srgbClr val="FFFFFF"/>
                  </a:solidFill>
                </a:rPr>
                <a:t>2008</a:t>
              </a:r>
              <a:endParaRPr lang="en-GB" b="1" dirty="0">
                <a:solidFill>
                  <a:srgbClr val="FFFFFF"/>
                </a:solidFill>
              </a:endParaRPr>
            </a:p>
          </p:txBody>
        </p:sp>
      </p:grpSp>
      <p:sp>
        <p:nvSpPr>
          <p:cNvPr id="15" name="TextBox 14"/>
          <p:cNvSpPr txBox="1"/>
          <p:nvPr/>
        </p:nvSpPr>
        <p:spPr>
          <a:xfrm>
            <a:off x="308717" y="3717033"/>
            <a:ext cx="8558439" cy="1077218"/>
          </a:xfrm>
          <a:prstGeom prst="rect">
            <a:avLst/>
          </a:prstGeom>
          <a:solidFill>
            <a:srgbClr val="D9AB16"/>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l"/>
            <a:r>
              <a:rPr lang="en-GB" sz="1600" b="1" dirty="0">
                <a:solidFill>
                  <a:srgbClr val="FFFFFF"/>
                </a:solidFill>
              </a:rPr>
              <a:t>Insurance liability provision to include a risk margin that is at least the greater of:</a:t>
            </a:r>
          </a:p>
          <a:p>
            <a:pPr marL="541338" lvl="1" indent="-271463" algn="l">
              <a:buFont typeface="Wingdings" panose="05000000000000000000" pitchFamily="2" charset="2"/>
              <a:buChar char="§"/>
            </a:pPr>
            <a:r>
              <a:rPr lang="en-GB" sz="1600" dirty="0">
                <a:solidFill>
                  <a:srgbClr val="FFFFFF"/>
                </a:solidFill>
              </a:rPr>
              <a:t>A value which provides an insurance liability provision with a 75% probability of sufficiency; and </a:t>
            </a:r>
          </a:p>
          <a:p>
            <a:pPr marL="541338" lvl="1" indent="-271463" algn="l">
              <a:buFont typeface="Wingdings" panose="05000000000000000000" pitchFamily="2" charset="2"/>
              <a:buChar char="§"/>
            </a:pPr>
            <a:r>
              <a:rPr lang="en-GB" sz="1600" dirty="0">
                <a:solidFill>
                  <a:srgbClr val="FFFFFF"/>
                </a:solidFill>
              </a:rPr>
              <a:t>One-half of a standard deviation above the mean. </a:t>
            </a:r>
            <a:endParaRPr lang="en-GB" sz="1600" kern="0" dirty="0">
              <a:solidFill>
                <a:srgbClr val="FFFFFF"/>
              </a:solidFill>
            </a:endParaRPr>
          </a:p>
        </p:txBody>
      </p:sp>
    </p:spTree>
    <p:extLst>
      <p:ext uri="{BB962C8B-B14F-4D97-AF65-F5344CB8AC3E}">
        <p14:creationId xmlns:p14="http://schemas.microsoft.com/office/powerpoint/2010/main" xmlns="" val="383978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485800"/>
            <a:ext cx="8291512" cy="1143000"/>
          </a:xfrm>
        </p:spPr>
        <p:txBody>
          <a:bodyPr/>
          <a:lstStyle/>
          <a:p>
            <a:r>
              <a:rPr lang="en-GB" dirty="0"/>
              <a:t>Determining risk margins – ‘Bolt-on’ approach</a:t>
            </a:r>
            <a:br>
              <a:rPr lang="en-GB" dirty="0"/>
            </a:br>
            <a:r>
              <a:rPr lang="en-GB" sz="1800" b="0" dirty="0"/>
              <a:t>Determine mean estimate and risk margin separately</a:t>
            </a:r>
          </a:p>
        </p:txBody>
      </p:sp>
      <p:sp>
        <p:nvSpPr>
          <p:cNvPr id="4" name="Slide Number Placeholder 3"/>
          <p:cNvSpPr>
            <a:spLocks noGrp="1"/>
          </p:cNvSpPr>
          <p:nvPr>
            <p:ph type="sldNum" sz="quarter" idx="12"/>
          </p:nvPr>
        </p:nvSpPr>
        <p:spPr/>
        <p:txBody>
          <a:bodyPr/>
          <a:lstStyle/>
          <a:p>
            <a:fld id="{CCC5EDD3-CB13-45EB-8A5C-B486875EE4D2}" type="slidenum">
              <a:rPr lang="en-GB" smtClean="0"/>
              <a:pPr/>
              <a:t>11</a:t>
            </a:fld>
            <a:endParaRPr lang="en-GB" dirty="0"/>
          </a:p>
        </p:txBody>
      </p:sp>
      <p:sp>
        <p:nvSpPr>
          <p:cNvPr id="7" name="Freeform 6"/>
          <p:cNvSpPr/>
          <p:nvPr/>
        </p:nvSpPr>
        <p:spPr>
          <a:xfrm>
            <a:off x="797605" y="2089237"/>
            <a:ext cx="6500756" cy="744562"/>
          </a:xfrm>
          <a:custGeom>
            <a:avLst/>
            <a:gdLst>
              <a:gd name="connsiteX0" fmla="*/ 0 w 7042486"/>
              <a:gd name="connsiteY0" fmla="*/ 74456 h 744562"/>
              <a:gd name="connsiteX1" fmla="*/ 74456 w 7042486"/>
              <a:gd name="connsiteY1" fmla="*/ 0 h 744562"/>
              <a:gd name="connsiteX2" fmla="*/ 6968030 w 7042486"/>
              <a:gd name="connsiteY2" fmla="*/ 0 h 744562"/>
              <a:gd name="connsiteX3" fmla="*/ 7042486 w 7042486"/>
              <a:gd name="connsiteY3" fmla="*/ 74456 h 744562"/>
              <a:gd name="connsiteX4" fmla="*/ 7042486 w 7042486"/>
              <a:gd name="connsiteY4" fmla="*/ 670106 h 744562"/>
              <a:gd name="connsiteX5" fmla="*/ 6968030 w 7042486"/>
              <a:gd name="connsiteY5" fmla="*/ 744562 h 744562"/>
              <a:gd name="connsiteX6" fmla="*/ 74456 w 7042486"/>
              <a:gd name="connsiteY6" fmla="*/ 744562 h 744562"/>
              <a:gd name="connsiteX7" fmla="*/ 0 w 7042486"/>
              <a:gd name="connsiteY7" fmla="*/ 670106 h 744562"/>
              <a:gd name="connsiteX8" fmla="*/ 0 w 7042486"/>
              <a:gd name="connsiteY8" fmla="*/ 74456 h 7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2486" h="744562">
                <a:moveTo>
                  <a:pt x="0" y="74456"/>
                </a:moveTo>
                <a:cubicBezTo>
                  <a:pt x="0" y="33335"/>
                  <a:pt x="33335" y="0"/>
                  <a:pt x="74456" y="0"/>
                </a:cubicBezTo>
                <a:lnTo>
                  <a:pt x="6968030" y="0"/>
                </a:lnTo>
                <a:cubicBezTo>
                  <a:pt x="7009151" y="0"/>
                  <a:pt x="7042486" y="33335"/>
                  <a:pt x="7042486" y="74456"/>
                </a:cubicBezTo>
                <a:lnTo>
                  <a:pt x="7042486" y="670106"/>
                </a:lnTo>
                <a:cubicBezTo>
                  <a:pt x="7042486" y="711227"/>
                  <a:pt x="7009151" y="744562"/>
                  <a:pt x="6968030" y="744562"/>
                </a:cubicBezTo>
                <a:lnTo>
                  <a:pt x="74456" y="744562"/>
                </a:lnTo>
                <a:cubicBezTo>
                  <a:pt x="33335" y="744562"/>
                  <a:pt x="0" y="711227"/>
                  <a:pt x="0" y="670106"/>
                </a:cubicBezTo>
                <a:lnTo>
                  <a:pt x="0" y="74456"/>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82767" tIns="82767" rIns="905509" bIns="82767" numCol="1" spcCol="1270" anchor="ctr" anchorCtr="0">
            <a:noAutofit/>
          </a:bodyPr>
          <a:lstStyle/>
          <a:p>
            <a:pPr lvl="0" algn="l" defTabSz="711200" rtl="0">
              <a:lnSpc>
                <a:spcPct val="90000"/>
              </a:lnSpc>
              <a:spcBef>
                <a:spcPct val="0"/>
              </a:spcBef>
              <a:spcAft>
                <a:spcPct val="35000"/>
              </a:spcAft>
            </a:pPr>
            <a:r>
              <a:rPr lang="en-GB" sz="1600" b="1" kern="1200" dirty="0" smtClean="0"/>
              <a:t>Determine coefficient of variation (CoV)</a:t>
            </a:r>
            <a:endParaRPr lang="en-GB" sz="1600" b="1" kern="1200" dirty="0"/>
          </a:p>
        </p:txBody>
      </p:sp>
      <p:grpSp>
        <p:nvGrpSpPr>
          <p:cNvPr id="14" name="Group 13"/>
          <p:cNvGrpSpPr/>
          <p:nvPr/>
        </p:nvGrpSpPr>
        <p:grpSpPr>
          <a:xfrm>
            <a:off x="1342043" y="2659504"/>
            <a:ext cx="6500756" cy="1054232"/>
            <a:chOff x="1453880" y="2659504"/>
            <a:chExt cx="7042486" cy="1054232"/>
          </a:xfrm>
        </p:grpSpPr>
        <p:sp>
          <p:nvSpPr>
            <p:cNvPr id="8" name="Freeform 7"/>
            <p:cNvSpPr/>
            <p:nvPr/>
          </p:nvSpPr>
          <p:spPr>
            <a:xfrm>
              <a:off x="1453880" y="2969174"/>
              <a:ext cx="7042486" cy="744562"/>
            </a:xfrm>
            <a:custGeom>
              <a:avLst/>
              <a:gdLst>
                <a:gd name="connsiteX0" fmla="*/ 0 w 7042486"/>
                <a:gd name="connsiteY0" fmla="*/ 74456 h 744562"/>
                <a:gd name="connsiteX1" fmla="*/ 74456 w 7042486"/>
                <a:gd name="connsiteY1" fmla="*/ 0 h 744562"/>
                <a:gd name="connsiteX2" fmla="*/ 6968030 w 7042486"/>
                <a:gd name="connsiteY2" fmla="*/ 0 h 744562"/>
                <a:gd name="connsiteX3" fmla="*/ 7042486 w 7042486"/>
                <a:gd name="connsiteY3" fmla="*/ 74456 h 744562"/>
                <a:gd name="connsiteX4" fmla="*/ 7042486 w 7042486"/>
                <a:gd name="connsiteY4" fmla="*/ 670106 h 744562"/>
                <a:gd name="connsiteX5" fmla="*/ 6968030 w 7042486"/>
                <a:gd name="connsiteY5" fmla="*/ 744562 h 744562"/>
                <a:gd name="connsiteX6" fmla="*/ 74456 w 7042486"/>
                <a:gd name="connsiteY6" fmla="*/ 744562 h 744562"/>
                <a:gd name="connsiteX7" fmla="*/ 0 w 7042486"/>
                <a:gd name="connsiteY7" fmla="*/ 670106 h 744562"/>
                <a:gd name="connsiteX8" fmla="*/ 0 w 7042486"/>
                <a:gd name="connsiteY8" fmla="*/ 74456 h 7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2486" h="744562">
                  <a:moveTo>
                    <a:pt x="0" y="74456"/>
                  </a:moveTo>
                  <a:cubicBezTo>
                    <a:pt x="0" y="33335"/>
                    <a:pt x="33335" y="0"/>
                    <a:pt x="74456" y="0"/>
                  </a:cubicBezTo>
                  <a:lnTo>
                    <a:pt x="6968030" y="0"/>
                  </a:lnTo>
                  <a:cubicBezTo>
                    <a:pt x="7009151" y="0"/>
                    <a:pt x="7042486" y="33335"/>
                    <a:pt x="7042486" y="74456"/>
                  </a:cubicBezTo>
                  <a:lnTo>
                    <a:pt x="7042486" y="670106"/>
                  </a:lnTo>
                  <a:cubicBezTo>
                    <a:pt x="7042486" y="711227"/>
                    <a:pt x="7009151" y="744562"/>
                    <a:pt x="6968030" y="744562"/>
                  </a:cubicBezTo>
                  <a:lnTo>
                    <a:pt x="74456" y="744562"/>
                  </a:lnTo>
                  <a:cubicBezTo>
                    <a:pt x="33335" y="744562"/>
                    <a:pt x="0" y="711227"/>
                    <a:pt x="0" y="670106"/>
                  </a:cubicBezTo>
                  <a:lnTo>
                    <a:pt x="0" y="74456"/>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82767" tIns="82767" rIns="1156541" bIns="82767" numCol="1" spcCol="1270" anchor="ctr" anchorCtr="0">
              <a:noAutofit/>
            </a:bodyPr>
            <a:lstStyle/>
            <a:p>
              <a:pPr lvl="0" algn="l" defTabSz="711200" rtl="0">
                <a:lnSpc>
                  <a:spcPct val="90000"/>
                </a:lnSpc>
                <a:spcBef>
                  <a:spcPct val="0"/>
                </a:spcBef>
                <a:spcAft>
                  <a:spcPct val="35000"/>
                </a:spcAft>
              </a:pPr>
              <a:r>
                <a:rPr lang="en-GB" sz="1600" b="1" kern="1200" dirty="0" smtClean="0"/>
                <a:t>Apply dependency structure across class of business</a:t>
              </a:r>
              <a:endParaRPr lang="en-GB" sz="1600" b="1" kern="1200" dirty="0"/>
            </a:p>
          </p:txBody>
        </p:sp>
        <p:sp>
          <p:nvSpPr>
            <p:cNvPr id="11" name="Freeform 10"/>
            <p:cNvSpPr/>
            <p:nvPr/>
          </p:nvSpPr>
          <p:spPr>
            <a:xfrm>
              <a:off x="7422592" y="2659504"/>
              <a:ext cx="483965" cy="483965"/>
            </a:xfrm>
            <a:custGeom>
              <a:avLst/>
              <a:gdLst>
                <a:gd name="connsiteX0" fmla="*/ 0 w 483965"/>
                <a:gd name="connsiteY0" fmla="*/ 266181 h 483965"/>
                <a:gd name="connsiteX1" fmla="*/ 108892 w 483965"/>
                <a:gd name="connsiteY1" fmla="*/ 266181 h 483965"/>
                <a:gd name="connsiteX2" fmla="*/ 108892 w 483965"/>
                <a:gd name="connsiteY2" fmla="*/ 0 h 483965"/>
                <a:gd name="connsiteX3" fmla="*/ 375073 w 483965"/>
                <a:gd name="connsiteY3" fmla="*/ 0 h 483965"/>
                <a:gd name="connsiteX4" fmla="*/ 375073 w 483965"/>
                <a:gd name="connsiteY4" fmla="*/ 266181 h 483965"/>
                <a:gd name="connsiteX5" fmla="*/ 483965 w 483965"/>
                <a:gd name="connsiteY5" fmla="*/ 266181 h 483965"/>
                <a:gd name="connsiteX6" fmla="*/ 241983 w 483965"/>
                <a:gd name="connsiteY6" fmla="*/ 483965 h 483965"/>
                <a:gd name="connsiteX7" fmla="*/ 0 w 483965"/>
                <a:gd name="connsiteY7" fmla="*/ 266181 h 48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965" h="483965">
                  <a:moveTo>
                    <a:pt x="0" y="266181"/>
                  </a:moveTo>
                  <a:lnTo>
                    <a:pt x="108892" y="266181"/>
                  </a:lnTo>
                  <a:lnTo>
                    <a:pt x="108892" y="0"/>
                  </a:lnTo>
                  <a:lnTo>
                    <a:pt x="375073" y="0"/>
                  </a:lnTo>
                  <a:lnTo>
                    <a:pt x="375073" y="266181"/>
                  </a:lnTo>
                  <a:lnTo>
                    <a:pt x="483965" y="266181"/>
                  </a:lnTo>
                  <a:lnTo>
                    <a:pt x="241983" y="483965"/>
                  </a:lnTo>
                  <a:lnTo>
                    <a:pt x="0" y="266181"/>
                  </a:lnTo>
                  <a:close/>
                </a:path>
              </a:pathLst>
            </a:custGeom>
          </p:spPr>
          <p:style>
            <a:lnRef idx="3">
              <a:schemeClr val="lt1"/>
            </a:lnRef>
            <a:fillRef idx="1">
              <a:schemeClr val="accent2"/>
            </a:fillRef>
            <a:effectRef idx="1">
              <a:schemeClr val="accent2"/>
            </a:effectRef>
            <a:fontRef idx="minor">
              <a:schemeClr val="dk1">
                <a:hueOff val="0"/>
                <a:satOff val="0"/>
                <a:lumOff val="0"/>
                <a:alphaOff val="0"/>
              </a:schemeClr>
            </a:fontRef>
          </p:style>
          <p:txBody>
            <a:bodyPr spcFirstLastPara="0" vert="horz" wrap="square" lIns="138102" tIns="29210" rIns="138102" bIns="148991" numCol="1" spcCol="1270" anchor="ctr" anchorCtr="0">
              <a:noAutofit/>
            </a:bodyPr>
            <a:lstStyle/>
            <a:p>
              <a:pPr lvl="0" algn="ctr" defTabSz="1022350">
                <a:lnSpc>
                  <a:spcPct val="90000"/>
                </a:lnSpc>
                <a:spcBef>
                  <a:spcPct val="0"/>
                </a:spcBef>
                <a:spcAft>
                  <a:spcPct val="35000"/>
                </a:spcAft>
              </a:pPr>
              <a:endParaRPr lang="en-GB" sz="2300" kern="1200" dirty="0"/>
            </a:p>
          </p:txBody>
        </p:sp>
      </p:grpSp>
      <p:grpSp>
        <p:nvGrpSpPr>
          <p:cNvPr id="15" name="Group 14"/>
          <p:cNvGrpSpPr/>
          <p:nvPr/>
        </p:nvGrpSpPr>
        <p:grpSpPr>
          <a:xfrm>
            <a:off x="1878356" y="3539442"/>
            <a:ext cx="6500756" cy="1054232"/>
            <a:chOff x="2034885" y="3539442"/>
            <a:chExt cx="7042486" cy="1054232"/>
          </a:xfrm>
        </p:grpSpPr>
        <p:sp>
          <p:nvSpPr>
            <p:cNvPr id="9" name="Freeform 8"/>
            <p:cNvSpPr/>
            <p:nvPr/>
          </p:nvSpPr>
          <p:spPr>
            <a:xfrm>
              <a:off x="2034885" y="3849112"/>
              <a:ext cx="7042486" cy="744562"/>
            </a:xfrm>
            <a:custGeom>
              <a:avLst/>
              <a:gdLst>
                <a:gd name="connsiteX0" fmla="*/ 0 w 7042486"/>
                <a:gd name="connsiteY0" fmla="*/ 74456 h 744562"/>
                <a:gd name="connsiteX1" fmla="*/ 74456 w 7042486"/>
                <a:gd name="connsiteY1" fmla="*/ 0 h 744562"/>
                <a:gd name="connsiteX2" fmla="*/ 6968030 w 7042486"/>
                <a:gd name="connsiteY2" fmla="*/ 0 h 744562"/>
                <a:gd name="connsiteX3" fmla="*/ 7042486 w 7042486"/>
                <a:gd name="connsiteY3" fmla="*/ 74456 h 744562"/>
                <a:gd name="connsiteX4" fmla="*/ 7042486 w 7042486"/>
                <a:gd name="connsiteY4" fmla="*/ 670106 h 744562"/>
                <a:gd name="connsiteX5" fmla="*/ 6968030 w 7042486"/>
                <a:gd name="connsiteY5" fmla="*/ 744562 h 744562"/>
                <a:gd name="connsiteX6" fmla="*/ 74456 w 7042486"/>
                <a:gd name="connsiteY6" fmla="*/ 744562 h 744562"/>
                <a:gd name="connsiteX7" fmla="*/ 0 w 7042486"/>
                <a:gd name="connsiteY7" fmla="*/ 670106 h 744562"/>
                <a:gd name="connsiteX8" fmla="*/ 0 w 7042486"/>
                <a:gd name="connsiteY8" fmla="*/ 74456 h 7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2486" h="744562">
                  <a:moveTo>
                    <a:pt x="0" y="74456"/>
                  </a:moveTo>
                  <a:cubicBezTo>
                    <a:pt x="0" y="33335"/>
                    <a:pt x="33335" y="0"/>
                    <a:pt x="74456" y="0"/>
                  </a:cubicBezTo>
                  <a:lnTo>
                    <a:pt x="6968030" y="0"/>
                  </a:lnTo>
                  <a:cubicBezTo>
                    <a:pt x="7009151" y="0"/>
                    <a:pt x="7042486" y="33335"/>
                    <a:pt x="7042486" y="74456"/>
                  </a:cubicBezTo>
                  <a:lnTo>
                    <a:pt x="7042486" y="670106"/>
                  </a:lnTo>
                  <a:cubicBezTo>
                    <a:pt x="7042486" y="711227"/>
                    <a:pt x="7009151" y="744562"/>
                    <a:pt x="6968030" y="744562"/>
                  </a:cubicBezTo>
                  <a:lnTo>
                    <a:pt x="74456" y="744562"/>
                  </a:lnTo>
                  <a:cubicBezTo>
                    <a:pt x="33335" y="744562"/>
                    <a:pt x="0" y="711227"/>
                    <a:pt x="0" y="670106"/>
                  </a:cubicBezTo>
                  <a:lnTo>
                    <a:pt x="0" y="74456"/>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82767" tIns="82767" rIns="1147738" bIns="82767" numCol="1" spcCol="1270" anchor="ctr" anchorCtr="0">
              <a:noAutofit/>
            </a:bodyPr>
            <a:lstStyle/>
            <a:p>
              <a:pPr lvl="0" algn="l" defTabSz="711200" rtl="0">
                <a:lnSpc>
                  <a:spcPct val="90000"/>
                </a:lnSpc>
                <a:spcBef>
                  <a:spcPct val="0"/>
                </a:spcBef>
                <a:spcAft>
                  <a:spcPct val="35000"/>
                </a:spcAft>
              </a:pPr>
              <a:r>
                <a:rPr lang="en-GB" sz="1600" b="1" kern="1200" dirty="0" smtClean="0"/>
                <a:t>Assume a distribution</a:t>
              </a:r>
              <a:endParaRPr lang="en-GB" sz="1600" b="1" kern="1200" dirty="0"/>
            </a:p>
          </p:txBody>
        </p:sp>
        <p:sp>
          <p:nvSpPr>
            <p:cNvPr id="12" name="Freeform 11"/>
            <p:cNvSpPr/>
            <p:nvPr/>
          </p:nvSpPr>
          <p:spPr>
            <a:xfrm>
              <a:off x="8012400" y="3539442"/>
              <a:ext cx="483965" cy="483965"/>
            </a:xfrm>
            <a:custGeom>
              <a:avLst/>
              <a:gdLst>
                <a:gd name="connsiteX0" fmla="*/ 0 w 483965"/>
                <a:gd name="connsiteY0" fmla="*/ 266181 h 483965"/>
                <a:gd name="connsiteX1" fmla="*/ 108892 w 483965"/>
                <a:gd name="connsiteY1" fmla="*/ 266181 h 483965"/>
                <a:gd name="connsiteX2" fmla="*/ 108892 w 483965"/>
                <a:gd name="connsiteY2" fmla="*/ 0 h 483965"/>
                <a:gd name="connsiteX3" fmla="*/ 375073 w 483965"/>
                <a:gd name="connsiteY3" fmla="*/ 0 h 483965"/>
                <a:gd name="connsiteX4" fmla="*/ 375073 w 483965"/>
                <a:gd name="connsiteY4" fmla="*/ 266181 h 483965"/>
                <a:gd name="connsiteX5" fmla="*/ 483965 w 483965"/>
                <a:gd name="connsiteY5" fmla="*/ 266181 h 483965"/>
                <a:gd name="connsiteX6" fmla="*/ 241983 w 483965"/>
                <a:gd name="connsiteY6" fmla="*/ 483965 h 483965"/>
                <a:gd name="connsiteX7" fmla="*/ 0 w 483965"/>
                <a:gd name="connsiteY7" fmla="*/ 266181 h 48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965" h="483965">
                  <a:moveTo>
                    <a:pt x="0" y="266181"/>
                  </a:moveTo>
                  <a:lnTo>
                    <a:pt x="108892" y="266181"/>
                  </a:lnTo>
                  <a:lnTo>
                    <a:pt x="108892" y="0"/>
                  </a:lnTo>
                  <a:lnTo>
                    <a:pt x="375073" y="0"/>
                  </a:lnTo>
                  <a:lnTo>
                    <a:pt x="375073" y="266181"/>
                  </a:lnTo>
                  <a:lnTo>
                    <a:pt x="483965" y="266181"/>
                  </a:lnTo>
                  <a:lnTo>
                    <a:pt x="241983" y="483965"/>
                  </a:lnTo>
                  <a:lnTo>
                    <a:pt x="0" y="266181"/>
                  </a:lnTo>
                  <a:close/>
                </a:path>
              </a:pathLst>
            </a:custGeom>
          </p:spPr>
          <p:style>
            <a:lnRef idx="3">
              <a:schemeClr val="lt1"/>
            </a:lnRef>
            <a:fillRef idx="1">
              <a:schemeClr val="accent2"/>
            </a:fillRef>
            <a:effectRef idx="1">
              <a:schemeClr val="accent2"/>
            </a:effectRef>
            <a:fontRef idx="minor">
              <a:schemeClr val="dk1">
                <a:hueOff val="0"/>
                <a:satOff val="0"/>
                <a:lumOff val="0"/>
                <a:alphaOff val="0"/>
              </a:schemeClr>
            </a:fontRef>
          </p:style>
          <p:txBody>
            <a:bodyPr spcFirstLastPara="0" vert="horz" wrap="square" lIns="138102" tIns="29210" rIns="138102" bIns="148991" numCol="1" spcCol="1270" anchor="ctr" anchorCtr="0">
              <a:noAutofit/>
            </a:bodyPr>
            <a:lstStyle/>
            <a:p>
              <a:pPr lvl="0" algn="ctr" defTabSz="1022350">
                <a:lnSpc>
                  <a:spcPct val="90000"/>
                </a:lnSpc>
                <a:spcBef>
                  <a:spcPct val="0"/>
                </a:spcBef>
                <a:spcAft>
                  <a:spcPct val="35000"/>
                </a:spcAft>
              </a:pPr>
              <a:endParaRPr lang="en-GB" sz="2300" kern="1200" dirty="0"/>
            </a:p>
          </p:txBody>
        </p:sp>
      </p:grpSp>
      <p:grpSp>
        <p:nvGrpSpPr>
          <p:cNvPr id="16" name="Group 15"/>
          <p:cNvGrpSpPr/>
          <p:nvPr/>
        </p:nvGrpSpPr>
        <p:grpSpPr>
          <a:xfrm>
            <a:off x="2422794" y="4419380"/>
            <a:ext cx="6500756" cy="1054233"/>
            <a:chOff x="2624693" y="4419379"/>
            <a:chExt cx="7042486" cy="1054233"/>
          </a:xfrm>
        </p:grpSpPr>
        <p:sp>
          <p:nvSpPr>
            <p:cNvPr id="10" name="Freeform 9"/>
            <p:cNvSpPr/>
            <p:nvPr/>
          </p:nvSpPr>
          <p:spPr>
            <a:xfrm>
              <a:off x="2624693" y="4729050"/>
              <a:ext cx="7042486" cy="744562"/>
            </a:xfrm>
            <a:custGeom>
              <a:avLst/>
              <a:gdLst>
                <a:gd name="connsiteX0" fmla="*/ 0 w 7042486"/>
                <a:gd name="connsiteY0" fmla="*/ 74456 h 744562"/>
                <a:gd name="connsiteX1" fmla="*/ 74456 w 7042486"/>
                <a:gd name="connsiteY1" fmla="*/ 0 h 744562"/>
                <a:gd name="connsiteX2" fmla="*/ 6968030 w 7042486"/>
                <a:gd name="connsiteY2" fmla="*/ 0 h 744562"/>
                <a:gd name="connsiteX3" fmla="*/ 7042486 w 7042486"/>
                <a:gd name="connsiteY3" fmla="*/ 74456 h 744562"/>
                <a:gd name="connsiteX4" fmla="*/ 7042486 w 7042486"/>
                <a:gd name="connsiteY4" fmla="*/ 670106 h 744562"/>
                <a:gd name="connsiteX5" fmla="*/ 6968030 w 7042486"/>
                <a:gd name="connsiteY5" fmla="*/ 744562 h 744562"/>
                <a:gd name="connsiteX6" fmla="*/ 74456 w 7042486"/>
                <a:gd name="connsiteY6" fmla="*/ 744562 h 744562"/>
                <a:gd name="connsiteX7" fmla="*/ 0 w 7042486"/>
                <a:gd name="connsiteY7" fmla="*/ 670106 h 744562"/>
                <a:gd name="connsiteX8" fmla="*/ 0 w 7042486"/>
                <a:gd name="connsiteY8" fmla="*/ 74456 h 7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2486" h="744562">
                  <a:moveTo>
                    <a:pt x="0" y="74456"/>
                  </a:moveTo>
                  <a:cubicBezTo>
                    <a:pt x="0" y="33335"/>
                    <a:pt x="33335" y="0"/>
                    <a:pt x="74456" y="0"/>
                  </a:cubicBezTo>
                  <a:lnTo>
                    <a:pt x="6968030" y="0"/>
                  </a:lnTo>
                  <a:cubicBezTo>
                    <a:pt x="7009151" y="0"/>
                    <a:pt x="7042486" y="33335"/>
                    <a:pt x="7042486" y="74456"/>
                  </a:cubicBezTo>
                  <a:lnTo>
                    <a:pt x="7042486" y="670106"/>
                  </a:lnTo>
                  <a:cubicBezTo>
                    <a:pt x="7042486" y="711227"/>
                    <a:pt x="7009151" y="744562"/>
                    <a:pt x="6968030" y="744562"/>
                  </a:cubicBezTo>
                  <a:lnTo>
                    <a:pt x="74456" y="744562"/>
                  </a:lnTo>
                  <a:cubicBezTo>
                    <a:pt x="33335" y="744562"/>
                    <a:pt x="0" y="711227"/>
                    <a:pt x="0" y="670106"/>
                  </a:cubicBezTo>
                  <a:lnTo>
                    <a:pt x="0" y="74456"/>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82767" tIns="82767" rIns="1156541" bIns="82767" numCol="1" spcCol="1270" anchor="ctr" anchorCtr="0">
              <a:noAutofit/>
            </a:bodyPr>
            <a:lstStyle/>
            <a:p>
              <a:pPr lvl="0" algn="l" defTabSz="711200" rtl="0">
                <a:lnSpc>
                  <a:spcPct val="90000"/>
                </a:lnSpc>
                <a:spcBef>
                  <a:spcPct val="0"/>
                </a:spcBef>
                <a:spcAft>
                  <a:spcPct val="35000"/>
                </a:spcAft>
              </a:pPr>
              <a:r>
                <a:rPr lang="en-GB" sz="1600" b="1" kern="1200" dirty="0" smtClean="0"/>
                <a:t>Risk margin at 75% (and test against half the CoV)</a:t>
              </a:r>
              <a:endParaRPr lang="en-GB" sz="1600" b="1" kern="1200" dirty="0"/>
            </a:p>
          </p:txBody>
        </p:sp>
        <p:sp>
          <p:nvSpPr>
            <p:cNvPr id="13" name="Freeform 12"/>
            <p:cNvSpPr/>
            <p:nvPr/>
          </p:nvSpPr>
          <p:spPr>
            <a:xfrm>
              <a:off x="8593405" y="4419379"/>
              <a:ext cx="483965" cy="483965"/>
            </a:xfrm>
            <a:custGeom>
              <a:avLst/>
              <a:gdLst>
                <a:gd name="connsiteX0" fmla="*/ 0 w 483965"/>
                <a:gd name="connsiteY0" fmla="*/ 266181 h 483965"/>
                <a:gd name="connsiteX1" fmla="*/ 108892 w 483965"/>
                <a:gd name="connsiteY1" fmla="*/ 266181 h 483965"/>
                <a:gd name="connsiteX2" fmla="*/ 108892 w 483965"/>
                <a:gd name="connsiteY2" fmla="*/ 0 h 483965"/>
                <a:gd name="connsiteX3" fmla="*/ 375073 w 483965"/>
                <a:gd name="connsiteY3" fmla="*/ 0 h 483965"/>
                <a:gd name="connsiteX4" fmla="*/ 375073 w 483965"/>
                <a:gd name="connsiteY4" fmla="*/ 266181 h 483965"/>
                <a:gd name="connsiteX5" fmla="*/ 483965 w 483965"/>
                <a:gd name="connsiteY5" fmla="*/ 266181 h 483965"/>
                <a:gd name="connsiteX6" fmla="*/ 241983 w 483965"/>
                <a:gd name="connsiteY6" fmla="*/ 483965 h 483965"/>
                <a:gd name="connsiteX7" fmla="*/ 0 w 483965"/>
                <a:gd name="connsiteY7" fmla="*/ 266181 h 48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965" h="483965">
                  <a:moveTo>
                    <a:pt x="0" y="266181"/>
                  </a:moveTo>
                  <a:lnTo>
                    <a:pt x="108892" y="266181"/>
                  </a:lnTo>
                  <a:lnTo>
                    <a:pt x="108892" y="0"/>
                  </a:lnTo>
                  <a:lnTo>
                    <a:pt x="375073" y="0"/>
                  </a:lnTo>
                  <a:lnTo>
                    <a:pt x="375073" y="266181"/>
                  </a:lnTo>
                  <a:lnTo>
                    <a:pt x="483965" y="266181"/>
                  </a:lnTo>
                  <a:lnTo>
                    <a:pt x="241983" y="483965"/>
                  </a:lnTo>
                  <a:lnTo>
                    <a:pt x="0" y="266181"/>
                  </a:lnTo>
                  <a:close/>
                </a:path>
              </a:pathLst>
            </a:custGeom>
          </p:spPr>
          <p:style>
            <a:lnRef idx="3">
              <a:schemeClr val="lt1"/>
            </a:lnRef>
            <a:fillRef idx="1">
              <a:schemeClr val="accent2"/>
            </a:fillRef>
            <a:effectRef idx="1">
              <a:schemeClr val="accent2"/>
            </a:effectRef>
            <a:fontRef idx="minor">
              <a:schemeClr val="dk1">
                <a:hueOff val="0"/>
                <a:satOff val="0"/>
                <a:lumOff val="0"/>
                <a:alphaOff val="0"/>
              </a:schemeClr>
            </a:fontRef>
          </p:style>
          <p:txBody>
            <a:bodyPr spcFirstLastPara="0" vert="horz" wrap="square" lIns="138102" tIns="29210" rIns="138102" bIns="148991" numCol="1" spcCol="1270" anchor="ctr" anchorCtr="0">
              <a:noAutofit/>
            </a:bodyPr>
            <a:lstStyle/>
            <a:p>
              <a:pPr lvl="0" algn="ctr" defTabSz="1022350">
                <a:lnSpc>
                  <a:spcPct val="90000"/>
                </a:lnSpc>
                <a:spcBef>
                  <a:spcPct val="0"/>
                </a:spcBef>
                <a:spcAft>
                  <a:spcPct val="35000"/>
                </a:spcAft>
              </a:pPr>
              <a:endParaRPr lang="en-GB" sz="2300" kern="1200" dirty="0"/>
            </a:p>
          </p:txBody>
        </p:sp>
      </p:grpSp>
    </p:spTree>
    <p:extLst>
      <p:ext uri="{BB962C8B-B14F-4D97-AF65-F5344CB8AC3E}">
        <p14:creationId xmlns:p14="http://schemas.microsoft.com/office/powerpoint/2010/main" xmlns="" val="410641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60648"/>
            <a:ext cx="8291512" cy="1143000"/>
          </a:xfrm>
        </p:spPr>
        <p:txBody>
          <a:bodyPr/>
          <a:lstStyle/>
          <a:p>
            <a:r>
              <a:rPr lang="en-GB" dirty="0"/>
              <a:t>Sources of uncertainty</a:t>
            </a:r>
            <a:br>
              <a:rPr lang="en-GB" dirty="0"/>
            </a:br>
            <a:r>
              <a:rPr lang="en-GB" sz="1800" b="0" dirty="0"/>
              <a:t>What could cause the valuation estimate to be wrong?</a:t>
            </a:r>
          </a:p>
        </p:txBody>
      </p:sp>
      <p:sp>
        <p:nvSpPr>
          <p:cNvPr id="4" name="Slide Number Placeholder 3"/>
          <p:cNvSpPr>
            <a:spLocks noGrp="1"/>
          </p:cNvSpPr>
          <p:nvPr>
            <p:ph type="sldNum" sz="quarter" idx="12"/>
          </p:nvPr>
        </p:nvSpPr>
        <p:spPr/>
        <p:txBody>
          <a:bodyPr/>
          <a:lstStyle/>
          <a:p>
            <a:fld id="{CCC5EDD3-CB13-45EB-8A5C-B486875EE4D2}" type="slidenum">
              <a:rPr lang="en-GB" smtClean="0"/>
              <a:pPr/>
              <a:t>12</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xmlns="" val="2386630538"/>
              </p:ext>
            </p:extLst>
          </p:nvPr>
        </p:nvGraphicFramePr>
        <p:xfrm>
          <a:off x="517395" y="1412776"/>
          <a:ext cx="817567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09685" y="1684639"/>
            <a:ext cx="5459003"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rPr>
              <a:t>Inherent volatility associated with the insurance process</a:t>
            </a:r>
          </a:p>
          <a:p>
            <a:pPr marL="285750" indent="-285750">
              <a:buFont typeface="Arial" panose="020B0604020202020204" pitchFamily="34" charset="0"/>
              <a:buChar char="•"/>
            </a:pPr>
            <a:r>
              <a:rPr lang="en-GB" sz="1400" dirty="0">
                <a:solidFill>
                  <a:schemeClr val="bg1"/>
                </a:solidFill>
              </a:rPr>
              <a:t>Randomness compromising the ability to select correct </a:t>
            </a:r>
            <a:r>
              <a:rPr lang="en-GB" sz="1400" dirty="0" smtClean="0">
                <a:solidFill>
                  <a:schemeClr val="bg1"/>
                </a:solidFill>
              </a:rPr>
              <a:t>parameters</a:t>
            </a:r>
            <a:endParaRPr lang="en-GB" sz="1400" dirty="0">
              <a:solidFill>
                <a:schemeClr val="bg1"/>
              </a:solidFill>
            </a:endParaRPr>
          </a:p>
        </p:txBody>
      </p:sp>
      <p:sp>
        <p:nvSpPr>
          <p:cNvPr id="7" name="TextBox 6"/>
          <p:cNvSpPr txBox="1"/>
          <p:nvPr/>
        </p:nvSpPr>
        <p:spPr>
          <a:xfrm>
            <a:off x="3109684" y="2852936"/>
            <a:ext cx="5459003"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rPr>
              <a:t>Uncertainty arising from the model being an imperfect representation of real life</a:t>
            </a:r>
          </a:p>
        </p:txBody>
      </p:sp>
      <p:sp>
        <p:nvSpPr>
          <p:cNvPr id="8" name="TextBox 7"/>
          <p:cNvSpPr txBox="1"/>
          <p:nvPr/>
        </p:nvSpPr>
        <p:spPr>
          <a:xfrm>
            <a:off x="3109684" y="4005064"/>
            <a:ext cx="5525472"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rPr>
              <a:t>Uncertainty arising from future systemic trends  external to the modelling process (eg economic, legal, natural peril events etc)</a:t>
            </a:r>
          </a:p>
        </p:txBody>
      </p:sp>
    </p:spTree>
    <p:extLst>
      <p:ext uri="{BB962C8B-B14F-4D97-AF65-F5344CB8AC3E}">
        <p14:creationId xmlns:p14="http://schemas.microsoft.com/office/powerpoint/2010/main" xmlns="" val="329991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60648"/>
            <a:ext cx="8291512" cy="1143000"/>
          </a:xfrm>
        </p:spPr>
        <p:txBody>
          <a:bodyPr/>
          <a:lstStyle/>
          <a:p>
            <a:r>
              <a:rPr lang="en-GB" dirty="0"/>
              <a:t>Sources of uncertainty</a:t>
            </a:r>
            <a:br>
              <a:rPr lang="en-GB" dirty="0"/>
            </a:br>
            <a:r>
              <a:rPr lang="en-GB" sz="1800" b="0" dirty="0"/>
              <a:t>Internal systemic risk – how wrong could the actuary get it?</a:t>
            </a:r>
          </a:p>
        </p:txBody>
      </p:sp>
      <p:sp>
        <p:nvSpPr>
          <p:cNvPr id="4" name="Slide Number Placeholder 3"/>
          <p:cNvSpPr>
            <a:spLocks noGrp="1"/>
          </p:cNvSpPr>
          <p:nvPr>
            <p:ph type="sldNum" sz="quarter" idx="12"/>
          </p:nvPr>
        </p:nvSpPr>
        <p:spPr/>
        <p:txBody>
          <a:bodyPr/>
          <a:lstStyle/>
          <a:p>
            <a:fld id="{CCC5EDD3-CB13-45EB-8A5C-B486875EE4D2}" type="slidenum">
              <a:rPr lang="en-GB" smtClean="0"/>
              <a:pPr/>
              <a:t>13</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xmlns="" val="1279953496"/>
              </p:ext>
            </p:extLst>
          </p:nvPr>
        </p:nvGraphicFramePr>
        <p:xfrm>
          <a:off x="517396" y="1484784"/>
          <a:ext cx="8472624" cy="41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63740" y="1700808"/>
            <a:ext cx="564985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rPr>
              <a:t>Inherent volatility associated with the insurance process</a:t>
            </a:r>
          </a:p>
          <a:p>
            <a:pPr marL="285750" indent="-285750">
              <a:buFont typeface="Arial" panose="020B0604020202020204" pitchFamily="34" charset="0"/>
              <a:buChar char="•"/>
            </a:pPr>
            <a:r>
              <a:rPr lang="en-GB" sz="1400" dirty="0">
                <a:solidFill>
                  <a:schemeClr val="bg1"/>
                </a:solidFill>
              </a:rPr>
              <a:t>Randomness compromising the ability to select correct parameters</a:t>
            </a:r>
          </a:p>
        </p:txBody>
      </p:sp>
      <p:sp>
        <p:nvSpPr>
          <p:cNvPr id="7" name="TextBox 6"/>
          <p:cNvSpPr txBox="1"/>
          <p:nvPr/>
        </p:nvSpPr>
        <p:spPr>
          <a:xfrm>
            <a:off x="3209387" y="3140969"/>
            <a:ext cx="5583390" cy="800219"/>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rPr>
              <a:t>Uncertainty arising from the model being an imperfect representation of real life</a:t>
            </a:r>
          </a:p>
          <a:p>
            <a:endParaRPr lang="en-GB" dirty="0"/>
          </a:p>
        </p:txBody>
      </p:sp>
      <p:sp>
        <p:nvSpPr>
          <p:cNvPr id="8" name="TextBox 7"/>
          <p:cNvSpPr txBox="1"/>
          <p:nvPr/>
        </p:nvSpPr>
        <p:spPr>
          <a:xfrm>
            <a:off x="3176152" y="4581129"/>
            <a:ext cx="5583390" cy="800219"/>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rPr>
              <a:t>Uncertainty arising from future systemic trends  external to the modelling process (eg economic, legal, natural peril events etc)</a:t>
            </a:r>
          </a:p>
          <a:p>
            <a:endParaRPr lang="en-GB" dirty="0"/>
          </a:p>
        </p:txBody>
      </p:sp>
    </p:spTree>
    <p:extLst>
      <p:ext uri="{BB962C8B-B14F-4D97-AF65-F5344CB8AC3E}">
        <p14:creationId xmlns:p14="http://schemas.microsoft.com/office/powerpoint/2010/main" xmlns="" val="3004013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60648"/>
            <a:ext cx="8291512" cy="1143000"/>
          </a:xfrm>
        </p:spPr>
        <p:txBody>
          <a:bodyPr/>
          <a:lstStyle/>
          <a:p>
            <a:r>
              <a:rPr lang="en-GB" dirty="0"/>
              <a:t>‘New’ Framework</a:t>
            </a:r>
            <a:br>
              <a:rPr lang="en-GB" dirty="0"/>
            </a:br>
            <a:r>
              <a:rPr lang="en-GB" sz="1800" b="0" dirty="0"/>
              <a:t>Internal systemic risk – how wrong could the actuary get it</a:t>
            </a:r>
            <a:r>
              <a:rPr lang="en-GB" sz="1800" b="0" dirty="0" smtClean="0"/>
              <a:t>?</a:t>
            </a:r>
            <a:endParaRPr lang="en-GB" sz="1800" b="0" dirty="0"/>
          </a:p>
        </p:txBody>
      </p:sp>
      <p:sp>
        <p:nvSpPr>
          <p:cNvPr id="4" name="Slide Number Placeholder 3"/>
          <p:cNvSpPr>
            <a:spLocks noGrp="1"/>
          </p:cNvSpPr>
          <p:nvPr>
            <p:ph type="sldNum" sz="quarter" idx="12"/>
          </p:nvPr>
        </p:nvSpPr>
        <p:spPr/>
        <p:txBody>
          <a:bodyPr/>
          <a:lstStyle/>
          <a:p>
            <a:fld id="{CCC5EDD3-CB13-45EB-8A5C-B486875EE4D2}" type="slidenum">
              <a:rPr lang="en-GB" smtClean="0"/>
              <a:pPr/>
              <a:t>14</a:t>
            </a:fld>
            <a:endParaRPr lang="en-GB" dirty="0"/>
          </a:p>
        </p:txBody>
      </p:sp>
      <p:sp>
        <p:nvSpPr>
          <p:cNvPr id="5" name="Freeform 4"/>
          <p:cNvSpPr/>
          <p:nvPr/>
        </p:nvSpPr>
        <p:spPr>
          <a:xfrm>
            <a:off x="384459" y="1412777"/>
            <a:ext cx="2326412" cy="936104"/>
          </a:xfrm>
          <a:custGeom>
            <a:avLst/>
            <a:gdLst>
              <a:gd name="connsiteX0" fmla="*/ 0 w 2680349"/>
              <a:gd name="connsiteY0" fmla="*/ 124996 h 1249957"/>
              <a:gd name="connsiteX1" fmla="*/ 124996 w 2680349"/>
              <a:gd name="connsiteY1" fmla="*/ 0 h 1249957"/>
              <a:gd name="connsiteX2" fmla="*/ 2555353 w 2680349"/>
              <a:gd name="connsiteY2" fmla="*/ 0 h 1249957"/>
              <a:gd name="connsiteX3" fmla="*/ 2680349 w 2680349"/>
              <a:gd name="connsiteY3" fmla="*/ 124996 h 1249957"/>
              <a:gd name="connsiteX4" fmla="*/ 2680349 w 2680349"/>
              <a:gd name="connsiteY4" fmla="*/ 1124961 h 1249957"/>
              <a:gd name="connsiteX5" fmla="*/ 2555353 w 2680349"/>
              <a:gd name="connsiteY5" fmla="*/ 1249957 h 1249957"/>
              <a:gd name="connsiteX6" fmla="*/ 124996 w 2680349"/>
              <a:gd name="connsiteY6" fmla="*/ 1249957 h 1249957"/>
              <a:gd name="connsiteX7" fmla="*/ 0 w 2680349"/>
              <a:gd name="connsiteY7" fmla="*/ 1124961 h 1249957"/>
              <a:gd name="connsiteX8" fmla="*/ 0 w 2680349"/>
              <a:gd name="connsiteY8" fmla="*/ 124996 h 12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349" h="1249957">
                <a:moveTo>
                  <a:pt x="0" y="124996"/>
                </a:moveTo>
                <a:cubicBezTo>
                  <a:pt x="0" y="55963"/>
                  <a:pt x="55963" y="0"/>
                  <a:pt x="124996" y="0"/>
                </a:cubicBezTo>
                <a:lnTo>
                  <a:pt x="2555353" y="0"/>
                </a:lnTo>
                <a:cubicBezTo>
                  <a:pt x="2624386" y="0"/>
                  <a:pt x="2680349" y="55963"/>
                  <a:pt x="2680349" y="124996"/>
                </a:cubicBezTo>
                <a:lnTo>
                  <a:pt x="2680349" y="1124961"/>
                </a:lnTo>
                <a:cubicBezTo>
                  <a:pt x="2680349" y="1193994"/>
                  <a:pt x="2624386" y="1249957"/>
                  <a:pt x="2555353" y="1249957"/>
                </a:cubicBezTo>
                <a:lnTo>
                  <a:pt x="124996" y="1249957"/>
                </a:lnTo>
                <a:cubicBezTo>
                  <a:pt x="55963" y="1249957"/>
                  <a:pt x="0" y="1193994"/>
                  <a:pt x="0" y="1124961"/>
                </a:cubicBezTo>
                <a:lnTo>
                  <a:pt x="0" y="124996"/>
                </a:lnTo>
                <a:close/>
              </a:path>
            </a:pathLst>
          </a:custGeom>
          <a:ln/>
        </p:spPr>
        <p:style>
          <a:lnRef idx="3">
            <a:schemeClr val="lt1"/>
          </a:lnRef>
          <a:fillRef idx="1">
            <a:schemeClr val="accent2"/>
          </a:fillRef>
          <a:effectRef idx="1">
            <a:schemeClr val="accent2"/>
          </a:effectRef>
          <a:fontRef idx="minor">
            <a:schemeClr val="lt1"/>
          </a:fontRef>
        </p:style>
        <p:txBody>
          <a:bodyPr spcFirstLastPara="0" vert="horz" wrap="square" lIns="105190" tIns="105190" rIns="105190" bIns="105190" numCol="1" spcCol="1270" anchor="ctr" anchorCtr="0">
            <a:noAutofit/>
          </a:bodyPr>
          <a:lstStyle/>
          <a:p>
            <a:pPr algn="ctr" defTabSz="800100">
              <a:lnSpc>
                <a:spcPct val="90000"/>
              </a:lnSpc>
              <a:spcAft>
                <a:spcPct val="35000"/>
              </a:spcAft>
            </a:pPr>
            <a:r>
              <a:rPr lang="en-GB" sz="1600" b="1" dirty="0" smtClean="0">
                <a:solidFill>
                  <a:srgbClr val="FFFFFF"/>
                </a:solidFill>
              </a:rPr>
              <a:t>1. Qualitative assessment of risk indicators</a:t>
            </a:r>
            <a:endParaRPr lang="en-GB" sz="1600" b="1" dirty="0">
              <a:solidFill>
                <a:srgbClr val="FFFFFF"/>
              </a:solidFill>
            </a:endParaRPr>
          </a:p>
        </p:txBody>
      </p:sp>
      <p:sp>
        <p:nvSpPr>
          <p:cNvPr id="6" name="Freeform 5"/>
          <p:cNvSpPr/>
          <p:nvPr/>
        </p:nvSpPr>
        <p:spPr>
          <a:xfrm>
            <a:off x="2846500" y="1660521"/>
            <a:ext cx="462591" cy="432048"/>
          </a:xfrm>
          <a:custGeom>
            <a:avLst/>
            <a:gdLst>
              <a:gd name="connsiteX0" fmla="*/ 0 w 568234"/>
              <a:gd name="connsiteY0" fmla="*/ 132945 h 664726"/>
              <a:gd name="connsiteX1" fmla="*/ 284117 w 568234"/>
              <a:gd name="connsiteY1" fmla="*/ 132945 h 664726"/>
              <a:gd name="connsiteX2" fmla="*/ 284117 w 568234"/>
              <a:gd name="connsiteY2" fmla="*/ 0 h 664726"/>
              <a:gd name="connsiteX3" fmla="*/ 568234 w 568234"/>
              <a:gd name="connsiteY3" fmla="*/ 332363 h 664726"/>
              <a:gd name="connsiteX4" fmla="*/ 284117 w 568234"/>
              <a:gd name="connsiteY4" fmla="*/ 664726 h 664726"/>
              <a:gd name="connsiteX5" fmla="*/ 284117 w 568234"/>
              <a:gd name="connsiteY5" fmla="*/ 531781 h 664726"/>
              <a:gd name="connsiteX6" fmla="*/ 0 w 568234"/>
              <a:gd name="connsiteY6" fmla="*/ 531781 h 664726"/>
              <a:gd name="connsiteX7" fmla="*/ 0 w 568234"/>
              <a:gd name="connsiteY7" fmla="*/ 132945 h 6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34" h="664726">
                <a:moveTo>
                  <a:pt x="0" y="132945"/>
                </a:moveTo>
                <a:lnTo>
                  <a:pt x="284117" y="132945"/>
                </a:lnTo>
                <a:lnTo>
                  <a:pt x="284117" y="0"/>
                </a:lnTo>
                <a:lnTo>
                  <a:pt x="568234" y="332363"/>
                </a:lnTo>
                <a:lnTo>
                  <a:pt x="284117" y="664726"/>
                </a:lnTo>
                <a:lnTo>
                  <a:pt x="284117" y="531781"/>
                </a:lnTo>
                <a:lnTo>
                  <a:pt x="0" y="531781"/>
                </a:lnTo>
                <a:lnTo>
                  <a:pt x="0" y="132945"/>
                </a:lnTo>
                <a:close/>
              </a:path>
            </a:pathLst>
          </a:custGeom>
          <a:solidFill>
            <a:srgbClr val="D9AB16"/>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2945" rIns="170470" bIns="132945" numCol="1" spcCol="1270" anchor="ctr" anchorCtr="0">
            <a:noAutofit/>
          </a:bodyPr>
          <a:lstStyle/>
          <a:p>
            <a:pPr defTabSz="622300">
              <a:lnSpc>
                <a:spcPct val="90000"/>
              </a:lnSpc>
              <a:spcAft>
                <a:spcPct val="35000"/>
              </a:spcAft>
            </a:pPr>
            <a:endParaRPr lang="en-GB" sz="1400" dirty="0">
              <a:solidFill>
                <a:srgbClr val="FFFFFF"/>
              </a:solidFill>
            </a:endParaRPr>
          </a:p>
        </p:txBody>
      </p:sp>
      <p:sp>
        <p:nvSpPr>
          <p:cNvPr id="7" name="Freeform 6"/>
          <p:cNvSpPr/>
          <p:nvPr/>
        </p:nvSpPr>
        <p:spPr>
          <a:xfrm>
            <a:off x="3314771" y="1404404"/>
            <a:ext cx="2282430" cy="944282"/>
          </a:xfrm>
          <a:custGeom>
            <a:avLst/>
            <a:gdLst>
              <a:gd name="connsiteX0" fmla="*/ 0 w 2680349"/>
              <a:gd name="connsiteY0" fmla="*/ 124996 h 1249957"/>
              <a:gd name="connsiteX1" fmla="*/ 124996 w 2680349"/>
              <a:gd name="connsiteY1" fmla="*/ 0 h 1249957"/>
              <a:gd name="connsiteX2" fmla="*/ 2555353 w 2680349"/>
              <a:gd name="connsiteY2" fmla="*/ 0 h 1249957"/>
              <a:gd name="connsiteX3" fmla="*/ 2680349 w 2680349"/>
              <a:gd name="connsiteY3" fmla="*/ 124996 h 1249957"/>
              <a:gd name="connsiteX4" fmla="*/ 2680349 w 2680349"/>
              <a:gd name="connsiteY4" fmla="*/ 1124961 h 1249957"/>
              <a:gd name="connsiteX5" fmla="*/ 2555353 w 2680349"/>
              <a:gd name="connsiteY5" fmla="*/ 1249957 h 1249957"/>
              <a:gd name="connsiteX6" fmla="*/ 124996 w 2680349"/>
              <a:gd name="connsiteY6" fmla="*/ 1249957 h 1249957"/>
              <a:gd name="connsiteX7" fmla="*/ 0 w 2680349"/>
              <a:gd name="connsiteY7" fmla="*/ 1124961 h 1249957"/>
              <a:gd name="connsiteX8" fmla="*/ 0 w 2680349"/>
              <a:gd name="connsiteY8" fmla="*/ 124996 h 12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349" h="1249957">
                <a:moveTo>
                  <a:pt x="0" y="124996"/>
                </a:moveTo>
                <a:cubicBezTo>
                  <a:pt x="0" y="55963"/>
                  <a:pt x="55963" y="0"/>
                  <a:pt x="124996" y="0"/>
                </a:cubicBezTo>
                <a:lnTo>
                  <a:pt x="2555353" y="0"/>
                </a:lnTo>
                <a:cubicBezTo>
                  <a:pt x="2624386" y="0"/>
                  <a:pt x="2680349" y="55963"/>
                  <a:pt x="2680349" y="124996"/>
                </a:cubicBezTo>
                <a:lnTo>
                  <a:pt x="2680349" y="1124961"/>
                </a:lnTo>
                <a:cubicBezTo>
                  <a:pt x="2680349" y="1193994"/>
                  <a:pt x="2624386" y="1249957"/>
                  <a:pt x="2555353" y="1249957"/>
                </a:cubicBezTo>
                <a:lnTo>
                  <a:pt x="124996" y="1249957"/>
                </a:lnTo>
                <a:cubicBezTo>
                  <a:pt x="55963" y="1249957"/>
                  <a:pt x="0" y="1193994"/>
                  <a:pt x="0" y="1124961"/>
                </a:cubicBezTo>
                <a:lnTo>
                  <a:pt x="0" y="124996"/>
                </a:lnTo>
                <a:close/>
              </a:path>
            </a:pathLst>
          </a:custGeom>
          <a:ln/>
        </p:spPr>
        <p:style>
          <a:lnRef idx="3">
            <a:schemeClr val="lt1"/>
          </a:lnRef>
          <a:fillRef idx="1">
            <a:schemeClr val="accent2"/>
          </a:fillRef>
          <a:effectRef idx="1">
            <a:schemeClr val="accent2"/>
          </a:effectRef>
          <a:fontRef idx="minor">
            <a:schemeClr val="lt1"/>
          </a:fontRef>
        </p:style>
        <p:txBody>
          <a:bodyPr spcFirstLastPara="0" vert="horz" wrap="square" lIns="105190" tIns="105190" rIns="105190" bIns="105190" numCol="1" spcCol="1270" anchor="ctr" anchorCtr="0">
            <a:noAutofit/>
          </a:bodyPr>
          <a:lstStyle/>
          <a:p>
            <a:pPr algn="ctr" defTabSz="800100">
              <a:lnSpc>
                <a:spcPct val="90000"/>
              </a:lnSpc>
              <a:spcAft>
                <a:spcPct val="35000"/>
              </a:spcAft>
            </a:pPr>
            <a:r>
              <a:rPr lang="en-GB" sz="1600" b="1" dirty="0" smtClean="0">
                <a:solidFill>
                  <a:srgbClr val="FFFFFF"/>
                </a:solidFill>
              </a:rPr>
              <a:t>2. Score and weight risk indicators</a:t>
            </a:r>
            <a:endParaRPr lang="en-GB" sz="1600" b="1" dirty="0">
              <a:solidFill>
                <a:srgbClr val="FFFFFF"/>
              </a:solidFill>
            </a:endParaRPr>
          </a:p>
        </p:txBody>
      </p:sp>
      <p:sp>
        <p:nvSpPr>
          <p:cNvPr id="8" name="Freeform 7"/>
          <p:cNvSpPr/>
          <p:nvPr/>
        </p:nvSpPr>
        <p:spPr>
          <a:xfrm>
            <a:off x="6233723" y="1396423"/>
            <a:ext cx="2315887" cy="952459"/>
          </a:xfrm>
          <a:custGeom>
            <a:avLst/>
            <a:gdLst>
              <a:gd name="connsiteX0" fmla="*/ 0 w 2680349"/>
              <a:gd name="connsiteY0" fmla="*/ 124996 h 1249957"/>
              <a:gd name="connsiteX1" fmla="*/ 124996 w 2680349"/>
              <a:gd name="connsiteY1" fmla="*/ 0 h 1249957"/>
              <a:gd name="connsiteX2" fmla="*/ 2555353 w 2680349"/>
              <a:gd name="connsiteY2" fmla="*/ 0 h 1249957"/>
              <a:gd name="connsiteX3" fmla="*/ 2680349 w 2680349"/>
              <a:gd name="connsiteY3" fmla="*/ 124996 h 1249957"/>
              <a:gd name="connsiteX4" fmla="*/ 2680349 w 2680349"/>
              <a:gd name="connsiteY4" fmla="*/ 1124961 h 1249957"/>
              <a:gd name="connsiteX5" fmla="*/ 2555353 w 2680349"/>
              <a:gd name="connsiteY5" fmla="*/ 1249957 h 1249957"/>
              <a:gd name="connsiteX6" fmla="*/ 124996 w 2680349"/>
              <a:gd name="connsiteY6" fmla="*/ 1249957 h 1249957"/>
              <a:gd name="connsiteX7" fmla="*/ 0 w 2680349"/>
              <a:gd name="connsiteY7" fmla="*/ 1124961 h 1249957"/>
              <a:gd name="connsiteX8" fmla="*/ 0 w 2680349"/>
              <a:gd name="connsiteY8" fmla="*/ 124996 h 12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349" h="1249957">
                <a:moveTo>
                  <a:pt x="0" y="124996"/>
                </a:moveTo>
                <a:cubicBezTo>
                  <a:pt x="0" y="55963"/>
                  <a:pt x="55963" y="0"/>
                  <a:pt x="124996" y="0"/>
                </a:cubicBezTo>
                <a:lnTo>
                  <a:pt x="2555353" y="0"/>
                </a:lnTo>
                <a:cubicBezTo>
                  <a:pt x="2624386" y="0"/>
                  <a:pt x="2680349" y="55963"/>
                  <a:pt x="2680349" y="124996"/>
                </a:cubicBezTo>
                <a:lnTo>
                  <a:pt x="2680349" y="1124961"/>
                </a:lnTo>
                <a:cubicBezTo>
                  <a:pt x="2680349" y="1193994"/>
                  <a:pt x="2624386" y="1249957"/>
                  <a:pt x="2555353" y="1249957"/>
                </a:cubicBezTo>
                <a:lnTo>
                  <a:pt x="124996" y="1249957"/>
                </a:lnTo>
                <a:cubicBezTo>
                  <a:pt x="55963" y="1249957"/>
                  <a:pt x="0" y="1193994"/>
                  <a:pt x="0" y="1124961"/>
                </a:cubicBezTo>
                <a:lnTo>
                  <a:pt x="0" y="124996"/>
                </a:lnTo>
                <a:close/>
              </a:path>
            </a:pathLst>
          </a:custGeom>
          <a:ln/>
        </p:spPr>
        <p:style>
          <a:lnRef idx="3">
            <a:schemeClr val="lt1"/>
          </a:lnRef>
          <a:fillRef idx="1">
            <a:schemeClr val="accent2"/>
          </a:fillRef>
          <a:effectRef idx="1">
            <a:schemeClr val="accent2"/>
          </a:effectRef>
          <a:fontRef idx="minor">
            <a:schemeClr val="lt1"/>
          </a:fontRef>
        </p:style>
        <p:txBody>
          <a:bodyPr spcFirstLastPara="0" vert="horz" wrap="square" lIns="105190" tIns="105190" rIns="105190" bIns="105190" numCol="1" spcCol="1270" anchor="ctr" anchorCtr="0">
            <a:noAutofit/>
          </a:bodyPr>
          <a:lstStyle/>
          <a:p>
            <a:pPr algn="ctr" defTabSz="800100">
              <a:lnSpc>
                <a:spcPct val="90000"/>
              </a:lnSpc>
              <a:spcAft>
                <a:spcPct val="35000"/>
              </a:spcAft>
            </a:pPr>
            <a:r>
              <a:rPr lang="en-GB" sz="1600" b="1" dirty="0" smtClean="0">
                <a:solidFill>
                  <a:srgbClr val="FFFFFF"/>
                </a:solidFill>
              </a:rPr>
              <a:t>3. Calibrate to CoV</a:t>
            </a:r>
            <a:endParaRPr lang="en-GB" sz="1600" b="1" dirty="0">
              <a:solidFill>
                <a:srgbClr val="FFFFFF"/>
              </a:solidFill>
            </a:endParaRPr>
          </a:p>
        </p:txBody>
      </p:sp>
      <p:sp>
        <p:nvSpPr>
          <p:cNvPr id="9" name="Rounded Rectangle 8"/>
          <p:cNvSpPr/>
          <p:nvPr/>
        </p:nvSpPr>
        <p:spPr bwMode="auto">
          <a:xfrm>
            <a:off x="314005" y="2492896"/>
            <a:ext cx="2525819" cy="3096344"/>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l" defTabSz="995363"/>
            <a:r>
              <a:rPr lang="en-GB" sz="1200" b="1" dirty="0" smtClean="0">
                <a:solidFill>
                  <a:schemeClr val="bg1"/>
                </a:solidFill>
              </a:rPr>
              <a:t>Specification (model) error</a:t>
            </a:r>
          </a:p>
          <a:p>
            <a:pPr marL="266700" indent="-266700" algn="l" defTabSz="995363">
              <a:buFont typeface="Wingdings" panose="05000000000000000000" pitchFamily="2" charset="2"/>
              <a:buChar char="§"/>
            </a:pPr>
            <a:r>
              <a:rPr lang="en-GB" sz="1200" dirty="0" smtClean="0">
                <a:solidFill>
                  <a:schemeClr val="bg1"/>
                </a:solidFill>
              </a:rPr>
              <a:t>Models used</a:t>
            </a:r>
          </a:p>
          <a:p>
            <a:pPr marL="266700" indent="-266700" algn="l" defTabSz="995363">
              <a:buFont typeface="Wingdings" panose="05000000000000000000" pitchFamily="2" charset="2"/>
              <a:buChar char="§"/>
            </a:pPr>
            <a:r>
              <a:rPr lang="en-GB" sz="1200" dirty="0" smtClean="0">
                <a:solidFill>
                  <a:schemeClr val="bg1"/>
                </a:solidFill>
              </a:rPr>
              <a:t>Subjective adjustments</a:t>
            </a:r>
          </a:p>
          <a:p>
            <a:pPr marL="12700" algn="l" defTabSz="995363"/>
            <a:endParaRPr lang="en-GB" sz="1200" dirty="0">
              <a:solidFill>
                <a:schemeClr val="bg1"/>
              </a:solidFill>
            </a:endParaRPr>
          </a:p>
          <a:p>
            <a:pPr marL="12700" algn="l" defTabSz="995363"/>
            <a:r>
              <a:rPr lang="en-GB" sz="1200" b="1" dirty="0" smtClean="0">
                <a:solidFill>
                  <a:schemeClr val="bg1"/>
                </a:solidFill>
              </a:rPr>
              <a:t>Parameter selection error</a:t>
            </a:r>
          </a:p>
          <a:p>
            <a:pPr marL="260350" indent="-260350" algn="l" defTabSz="995363">
              <a:buFont typeface="Wingdings" panose="05000000000000000000" pitchFamily="2" charset="2"/>
              <a:buChar char="§"/>
              <a:tabLst>
                <a:tab pos="266700" algn="l"/>
              </a:tabLst>
            </a:pPr>
            <a:r>
              <a:rPr lang="en-GB" sz="1200" dirty="0">
                <a:solidFill>
                  <a:schemeClr val="bg1"/>
                </a:solidFill>
              </a:rPr>
              <a:t>Ability</a:t>
            </a:r>
            <a:r>
              <a:rPr lang="en-GB" sz="1200" dirty="0" smtClean="0">
                <a:solidFill>
                  <a:schemeClr val="bg1"/>
                </a:solidFill>
              </a:rPr>
              <a:t> to </a:t>
            </a:r>
            <a:r>
              <a:rPr lang="en-GB" sz="1200" dirty="0">
                <a:solidFill>
                  <a:schemeClr val="bg1"/>
                </a:solidFill>
              </a:rPr>
              <a:t>detect</a:t>
            </a:r>
            <a:r>
              <a:rPr lang="en-GB" sz="1200" dirty="0" smtClean="0">
                <a:solidFill>
                  <a:schemeClr val="bg1"/>
                </a:solidFill>
              </a:rPr>
              <a:t> trends, </a:t>
            </a:r>
            <a:r>
              <a:rPr lang="en-GB" sz="1200" dirty="0">
                <a:solidFill>
                  <a:schemeClr val="bg1"/>
                </a:solidFill>
              </a:rPr>
              <a:t>stability</a:t>
            </a:r>
          </a:p>
          <a:p>
            <a:pPr marL="260350" indent="-260350" algn="l" defTabSz="995363">
              <a:buFont typeface="Wingdings" panose="05000000000000000000" pitchFamily="2" charset="2"/>
              <a:buChar char="§"/>
              <a:tabLst>
                <a:tab pos="266700" algn="l"/>
              </a:tabLst>
            </a:pPr>
            <a:r>
              <a:rPr lang="en-GB" sz="1200" dirty="0" smtClean="0">
                <a:solidFill>
                  <a:schemeClr val="bg1"/>
                </a:solidFill>
              </a:rPr>
              <a:t>Uncertainty in superimposed inflation</a:t>
            </a:r>
          </a:p>
          <a:p>
            <a:pPr marL="260350" indent="-260350" algn="l" defTabSz="995363">
              <a:buFont typeface="Wingdings" panose="05000000000000000000" pitchFamily="2" charset="2"/>
              <a:buChar char="§"/>
              <a:tabLst>
                <a:tab pos="266700" algn="l"/>
              </a:tabLst>
            </a:pPr>
            <a:endParaRPr lang="en-GB" sz="1200" dirty="0">
              <a:solidFill>
                <a:schemeClr val="bg1"/>
              </a:solidFill>
            </a:endParaRPr>
          </a:p>
          <a:p>
            <a:pPr algn="l" defTabSz="995363">
              <a:tabLst>
                <a:tab pos="266700" algn="l"/>
              </a:tabLst>
            </a:pPr>
            <a:r>
              <a:rPr lang="en-GB" sz="1200" b="1" dirty="0" smtClean="0">
                <a:solidFill>
                  <a:schemeClr val="bg1"/>
                </a:solidFill>
              </a:rPr>
              <a:t>Data error</a:t>
            </a:r>
          </a:p>
          <a:p>
            <a:pPr marL="285750" indent="-285750" algn="l" defTabSz="995363">
              <a:buFont typeface="Wingdings" panose="05000000000000000000" pitchFamily="2" charset="2"/>
              <a:buChar char="§"/>
              <a:tabLst>
                <a:tab pos="266700" algn="l"/>
              </a:tabLst>
            </a:pPr>
            <a:r>
              <a:rPr lang="en-GB" sz="1200" dirty="0">
                <a:solidFill>
                  <a:schemeClr val="bg1"/>
                </a:solidFill>
              </a:rPr>
              <a:t>Timeliness and reliability</a:t>
            </a:r>
          </a:p>
          <a:p>
            <a:pPr marL="285750" indent="-285750" algn="l" defTabSz="995363">
              <a:buFont typeface="Wingdings" panose="05000000000000000000" pitchFamily="2" charset="2"/>
              <a:buChar char="§"/>
              <a:tabLst>
                <a:tab pos="266700" algn="l"/>
              </a:tabLst>
            </a:pPr>
            <a:r>
              <a:rPr lang="en-GB" sz="1200" dirty="0" smtClean="0">
                <a:solidFill>
                  <a:schemeClr val="bg1"/>
                </a:solidFill>
              </a:rPr>
              <a:t>Revisions </a:t>
            </a:r>
            <a:r>
              <a:rPr lang="en-GB" sz="1200" dirty="0">
                <a:solidFill>
                  <a:schemeClr val="bg1"/>
                </a:solidFill>
              </a:rPr>
              <a:t>to past data</a:t>
            </a:r>
          </a:p>
          <a:p>
            <a:pPr defTabSz="995363"/>
            <a:endParaRPr lang="en-GB" sz="1200" dirty="0" smtClean="0">
              <a:solidFill>
                <a:srgbClr val="401664"/>
              </a:solidFill>
            </a:endParaRPr>
          </a:p>
        </p:txBody>
      </p:sp>
      <p:sp>
        <p:nvSpPr>
          <p:cNvPr id="10" name="Rounded Rectangle 9"/>
          <p:cNvSpPr/>
          <p:nvPr/>
        </p:nvSpPr>
        <p:spPr bwMode="auto">
          <a:xfrm>
            <a:off x="3193216" y="2495370"/>
            <a:ext cx="2525538" cy="3093806"/>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l" defTabSz="995363"/>
            <a:r>
              <a:rPr lang="en-GB" sz="1400" b="1" dirty="0" smtClean="0">
                <a:solidFill>
                  <a:schemeClr val="bg1"/>
                </a:solidFill>
              </a:rPr>
              <a:t>Qualitative ‘balanced scorecard’ approach</a:t>
            </a:r>
            <a:endParaRPr lang="en-GB" sz="1400" b="1" dirty="0">
              <a:solidFill>
                <a:schemeClr val="bg1"/>
              </a:solidFill>
            </a:endParaRPr>
          </a:p>
          <a:p>
            <a:pPr marL="266700" indent="-266700" algn="l" defTabSz="995363">
              <a:buFont typeface="Wingdings" panose="05000000000000000000" pitchFamily="2" charset="2"/>
              <a:buChar char="§"/>
            </a:pPr>
            <a:r>
              <a:rPr lang="en-GB" sz="1400" dirty="0" smtClean="0">
                <a:solidFill>
                  <a:schemeClr val="bg1"/>
                </a:solidFill>
              </a:rPr>
              <a:t>Rank aspects of the modelling from worst to best practice</a:t>
            </a:r>
            <a:endParaRPr lang="en-GB" sz="1400" dirty="0">
              <a:solidFill>
                <a:schemeClr val="bg1"/>
              </a:solidFill>
            </a:endParaRPr>
          </a:p>
        </p:txBody>
      </p:sp>
      <p:sp>
        <p:nvSpPr>
          <p:cNvPr id="11" name="Rounded Rectangle 10"/>
          <p:cNvSpPr/>
          <p:nvPr/>
        </p:nvSpPr>
        <p:spPr bwMode="auto">
          <a:xfrm>
            <a:off x="6128898" y="2492896"/>
            <a:ext cx="2525538" cy="3096344"/>
          </a:xfrm>
          <a:prstGeom prst="roundRect">
            <a:avLst/>
          </a:prstGeom>
          <a:ln/>
          <a:ex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95363"/>
            <a:r>
              <a:rPr lang="en-GB" sz="1400" dirty="0" smtClean="0">
                <a:solidFill>
                  <a:schemeClr val="bg1"/>
                </a:solidFill>
              </a:rPr>
              <a:t>Convert score to quantitative measure by using </a:t>
            </a:r>
            <a:r>
              <a:rPr lang="en-GB" sz="1400" b="1" dirty="0" smtClean="0">
                <a:solidFill>
                  <a:schemeClr val="bg1"/>
                </a:solidFill>
              </a:rPr>
              <a:t>CoV mapping scale</a:t>
            </a:r>
          </a:p>
          <a:p>
            <a:pPr algn="l" defTabSz="995363"/>
            <a:endParaRPr lang="en-GB" sz="1400" dirty="0">
              <a:solidFill>
                <a:schemeClr val="bg1"/>
              </a:solidFill>
            </a:endParaRPr>
          </a:p>
          <a:p>
            <a:pPr algn="l" defTabSz="995363"/>
            <a:r>
              <a:rPr lang="en-GB" sz="1400" b="1" dirty="0" smtClean="0">
                <a:solidFill>
                  <a:schemeClr val="bg1"/>
                </a:solidFill>
              </a:rPr>
              <a:t>Significant amount of judgement</a:t>
            </a:r>
            <a:endParaRPr lang="en-GB" sz="1400" dirty="0">
              <a:solidFill>
                <a:schemeClr val="bg1"/>
              </a:solidFill>
            </a:endParaRPr>
          </a:p>
        </p:txBody>
      </p:sp>
      <p:sp>
        <p:nvSpPr>
          <p:cNvPr id="12" name="Freeform 11"/>
          <p:cNvSpPr/>
          <p:nvPr/>
        </p:nvSpPr>
        <p:spPr>
          <a:xfrm>
            <a:off x="5699853" y="1669305"/>
            <a:ext cx="462591" cy="432048"/>
          </a:xfrm>
          <a:custGeom>
            <a:avLst/>
            <a:gdLst>
              <a:gd name="connsiteX0" fmla="*/ 0 w 568234"/>
              <a:gd name="connsiteY0" fmla="*/ 132945 h 664726"/>
              <a:gd name="connsiteX1" fmla="*/ 284117 w 568234"/>
              <a:gd name="connsiteY1" fmla="*/ 132945 h 664726"/>
              <a:gd name="connsiteX2" fmla="*/ 284117 w 568234"/>
              <a:gd name="connsiteY2" fmla="*/ 0 h 664726"/>
              <a:gd name="connsiteX3" fmla="*/ 568234 w 568234"/>
              <a:gd name="connsiteY3" fmla="*/ 332363 h 664726"/>
              <a:gd name="connsiteX4" fmla="*/ 284117 w 568234"/>
              <a:gd name="connsiteY4" fmla="*/ 664726 h 664726"/>
              <a:gd name="connsiteX5" fmla="*/ 284117 w 568234"/>
              <a:gd name="connsiteY5" fmla="*/ 531781 h 664726"/>
              <a:gd name="connsiteX6" fmla="*/ 0 w 568234"/>
              <a:gd name="connsiteY6" fmla="*/ 531781 h 664726"/>
              <a:gd name="connsiteX7" fmla="*/ 0 w 568234"/>
              <a:gd name="connsiteY7" fmla="*/ 132945 h 6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34" h="664726">
                <a:moveTo>
                  <a:pt x="0" y="132945"/>
                </a:moveTo>
                <a:lnTo>
                  <a:pt x="284117" y="132945"/>
                </a:lnTo>
                <a:lnTo>
                  <a:pt x="284117" y="0"/>
                </a:lnTo>
                <a:lnTo>
                  <a:pt x="568234" y="332363"/>
                </a:lnTo>
                <a:lnTo>
                  <a:pt x="284117" y="664726"/>
                </a:lnTo>
                <a:lnTo>
                  <a:pt x="284117" y="531781"/>
                </a:lnTo>
                <a:lnTo>
                  <a:pt x="0" y="531781"/>
                </a:lnTo>
                <a:lnTo>
                  <a:pt x="0" y="132945"/>
                </a:lnTo>
                <a:close/>
              </a:path>
            </a:pathLst>
          </a:custGeom>
          <a:solidFill>
            <a:srgbClr val="D9AB16"/>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2945" rIns="170470" bIns="132945" numCol="1" spcCol="1270" anchor="ctr" anchorCtr="0">
            <a:noAutofit/>
          </a:bodyPr>
          <a:lstStyle/>
          <a:p>
            <a:pPr defTabSz="622300">
              <a:lnSpc>
                <a:spcPct val="90000"/>
              </a:lnSpc>
              <a:spcAft>
                <a:spcPct val="35000"/>
              </a:spcAft>
            </a:pPr>
            <a:endParaRPr lang="en-GB" sz="1400" dirty="0">
              <a:solidFill>
                <a:srgbClr val="FFFFFF"/>
              </a:solidFill>
            </a:endParaRPr>
          </a:p>
        </p:txBody>
      </p:sp>
    </p:spTree>
    <p:extLst>
      <p:ext uri="{BB962C8B-B14F-4D97-AF65-F5344CB8AC3E}">
        <p14:creationId xmlns:p14="http://schemas.microsoft.com/office/powerpoint/2010/main" xmlns="" val="481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510" y="1169044"/>
            <a:ext cx="7882203" cy="4503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bwMode="auto">
          <a:xfrm>
            <a:off x="4840001" y="1595862"/>
            <a:ext cx="3181423" cy="3592578"/>
          </a:xfrm>
          <a:prstGeom prst="rect">
            <a:avLst/>
          </a:prstGeom>
          <a:noFill/>
          <a:ln w="38100">
            <a:solidFill>
              <a:srgbClr val="00A3C7"/>
            </a:solidFill>
          </a:ln>
          <a:effectLst/>
          <a:extLst/>
        </p:spPr>
        <p:txBody>
          <a:bodyPr vert="horz" wrap="none" lIns="83969" tIns="41985" rIns="83969" bIns="41985" numCol="1" rtlCol="0" anchor="ctr" anchorCtr="0" compatLnSpc="1">
            <a:prstTxWarp prst="textNoShape">
              <a:avLst/>
            </a:prstTxWarp>
          </a:bodyPr>
          <a:lstStyle/>
          <a:p>
            <a:pPr defTabSz="914042"/>
            <a:endParaRPr lang="en-GB" dirty="0">
              <a:solidFill>
                <a:srgbClr val="000000"/>
              </a:solidFill>
            </a:endParaRPr>
          </a:p>
        </p:txBody>
      </p:sp>
      <p:sp>
        <p:nvSpPr>
          <p:cNvPr id="2" name="Title 1"/>
          <p:cNvSpPr>
            <a:spLocks noGrp="1"/>
          </p:cNvSpPr>
          <p:nvPr>
            <p:ph type="title"/>
          </p:nvPr>
        </p:nvSpPr>
        <p:spPr/>
        <p:txBody>
          <a:bodyPr/>
          <a:lstStyle/>
          <a:p>
            <a:r>
              <a:rPr lang="en-GB" dirty="0" smtClean="0"/>
              <a:t>‘New’ Framework</a:t>
            </a:r>
            <a:r>
              <a:rPr lang="en-GB" sz="1800" b="0" i="1" dirty="0">
                <a:solidFill>
                  <a:srgbClr val="00A3C7"/>
                </a:solidFill>
                <a:latin typeface="Georgia" pitchFamily="18" charset="0"/>
              </a:rPr>
              <a:t/>
            </a:r>
            <a:br>
              <a:rPr lang="en-GB" sz="1800" b="0" i="1" dirty="0">
                <a:solidFill>
                  <a:srgbClr val="00A3C7"/>
                </a:solidFill>
                <a:latin typeface="Georgia" pitchFamily="18" charset="0"/>
              </a:rPr>
            </a:br>
            <a:r>
              <a:rPr lang="en-GB" sz="1800" b="0" dirty="0"/>
              <a:t>Internal systemic risk – how wrong could the actuary get it?</a:t>
            </a:r>
            <a:endParaRPr lang="en-GB" sz="2100" b="0" dirty="0"/>
          </a:p>
        </p:txBody>
      </p:sp>
      <p:sp>
        <p:nvSpPr>
          <p:cNvPr id="4" name="Slide Number Placeholder 5"/>
          <p:cNvSpPr>
            <a:spLocks noGrp="1"/>
          </p:cNvSpPr>
          <p:nvPr>
            <p:ph type="sldNum" sz="quarter" idx="4"/>
          </p:nvPr>
        </p:nvSpPr>
        <p:spPr>
          <a:prstGeom prst="rect">
            <a:avLst/>
          </a:prstGeom>
        </p:spPr>
        <p:txBody>
          <a:bodyPr/>
          <a:lstStyle/>
          <a:p>
            <a:fld id="{72ABCBF4-3C7B-47C3-A009-D69C3ABCD92A}" type="slidenum">
              <a:rPr lang="en-GB"/>
              <a:pPr/>
              <a:t>15</a:t>
            </a:fld>
            <a:endParaRPr lang="en-GB" dirty="0"/>
          </a:p>
        </p:txBody>
      </p:sp>
      <p:sp>
        <p:nvSpPr>
          <p:cNvPr id="5" name="Oval 4"/>
          <p:cNvSpPr/>
          <p:nvPr/>
        </p:nvSpPr>
        <p:spPr bwMode="auto">
          <a:xfrm>
            <a:off x="1356797" y="1595861"/>
            <a:ext cx="3126975" cy="3348896"/>
          </a:xfrm>
          <a:prstGeom prst="ellipse">
            <a:avLst/>
          </a:prstGeom>
          <a:noFill/>
          <a:ln w="38100">
            <a:solidFill>
              <a:srgbClr val="840034"/>
            </a:solidFill>
          </a:ln>
          <a:effectLst/>
          <a:extLst/>
        </p:spPr>
        <p:txBody>
          <a:bodyPr vert="horz" wrap="none" lIns="83969" tIns="41985" rIns="83969" bIns="41985" numCol="1" rtlCol="0" anchor="ctr" anchorCtr="0" compatLnSpc="1">
            <a:prstTxWarp prst="textNoShape">
              <a:avLst/>
            </a:prstTxWarp>
          </a:bodyPr>
          <a:lstStyle/>
          <a:p>
            <a:pPr defTabSz="914042"/>
            <a:endParaRPr lang="en-GB" dirty="0">
              <a:solidFill>
                <a:srgbClr val="000000"/>
              </a:solidFill>
            </a:endParaRPr>
          </a:p>
        </p:txBody>
      </p:sp>
      <p:sp>
        <p:nvSpPr>
          <p:cNvPr id="14" name="Text Placeholder 5"/>
          <p:cNvSpPr>
            <a:spLocks noGrp="1"/>
          </p:cNvSpPr>
          <p:nvPr>
            <p:ph type="body" sz="quarter" idx="10"/>
          </p:nvPr>
        </p:nvSpPr>
        <p:spPr>
          <a:xfrm>
            <a:off x="233958" y="6309320"/>
            <a:ext cx="6370002" cy="539898"/>
          </a:xfrm>
        </p:spPr>
        <p:txBody>
          <a:bodyPr/>
          <a:lstStyle/>
          <a:p>
            <a:r>
              <a:rPr lang="en-GB" dirty="0"/>
              <a:t>Source: ‘A Framework for Assessing Risk Margins’, Prepared by the Risk Margins </a:t>
            </a:r>
            <a:r>
              <a:rPr lang="en-GB" dirty="0" smtClean="0"/>
              <a:t>Taskforce</a:t>
            </a:r>
          </a:p>
          <a:p>
            <a:r>
              <a:rPr lang="en-GB" dirty="0">
                <a:hlinkClick r:id="rId4"/>
              </a:rPr>
              <a:t>http://</a:t>
            </a:r>
            <a:r>
              <a:rPr lang="en-GB" dirty="0" smtClean="0">
                <a:hlinkClick r:id="rId4"/>
              </a:rPr>
              <a:t>www.actuaries.asn.au/Library/Framework%20for%20assessing%20risk%20margins.pdf</a:t>
            </a:r>
            <a:r>
              <a:rPr lang="en-GB" dirty="0" smtClean="0"/>
              <a:t> </a:t>
            </a:r>
          </a:p>
        </p:txBody>
      </p:sp>
      <p:sp>
        <p:nvSpPr>
          <p:cNvPr id="3" name="Rectangle 2"/>
          <p:cNvSpPr/>
          <p:nvPr/>
        </p:nvSpPr>
        <p:spPr bwMode="auto">
          <a:xfrm>
            <a:off x="1284404" y="3746456"/>
            <a:ext cx="6737021" cy="105896"/>
          </a:xfrm>
          <a:prstGeom prst="rect">
            <a:avLst/>
          </a:prstGeom>
          <a:solidFill>
            <a:srgbClr val="FF0000">
              <a:alpha val="25000"/>
            </a:srgbClr>
          </a:solidFill>
          <a:ln>
            <a:noFill/>
          </a:ln>
          <a:effectLst/>
          <a:extLst/>
        </p:spPr>
        <p:txBody>
          <a:bodyPr vert="horz" wrap="none" lIns="83969" tIns="41985" rIns="83969" bIns="41985" numCol="1" rtlCol="0" anchor="ctr" anchorCtr="0" compatLnSpc="1">
            <a:prstTxWarp prst="textNoShape">
              <a:avLst/>
            </a:prstTxWarp>
          </a:bodyPr>
          <a:lstStyle/>
          <a:p>
            <a:pPr defTabSz="914042"/>
            <a:endParaRPr lang="en-GB" dirty="0">
              <a:solidFill>
                <a:srgbClr val="000000"/>
              </a:solidFill>
            </a:endParaRPr>
          </a:p>
        </p:txBody>
      </p:sp>
      <p:grpSp>
        <p:nvGrpSpPr>
          <p:cNvPr id="7" name="Group 6"/>
          <p:cNvGrpSpPr/>
          <p:nvPr/>
        </p:nvGrpSpPr>
        <p:grpSpPr>
          <a:xfrm>
            <a:off x="229310" y="2068179"/>
            <a:ext cx="8397065" cy="3521409"/>
            <a:chOff x="434224" y="1637532"/>
            <a:chExt cx="9819900" cy="3882516"/>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272634" y="1637532"/>
              <a:ext cx="4981490" cy="30088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Group 16"/>
            <p:cNvGrpSpPr/>
            <p:nvPr/>
          </p:nvGrpSpPr>
          <p:grpSpPr>
            <a:xfrm>
              <a:off x="434224" y="4516163"/>
              <a:ext cx="9499034" cy="1003885"/>
              <a:chOff x="198692" y="4099560"/>
              <a:chExt cx="8091377" cy="869550"/>
            </a:xfrm>
          </p:grpSpPr>
          <p:sp>
            <p:nvSpPr>
              <p:cNvPr id="9" name="Rectangle 8"/>
              <p:cNvSpPr/>
              <p:nvPr/>
            </p:nvSpPr>
            <p:spPr bwMode="auto">
              <a:xfrm>
                <a:off x="198692" y="4586011"/>
                <a:ext cx="8091377" cy="383099"/>
              </a:xfrm>
              <a:prstGeom prst="rect">
                <a:avLst/>
              </a:prstGeom>
              <a:noFill/>
              <a:ln w="38100">
                <a:solidFill>
                  <a:srgbClr val="401664"/>
                </a:solidFill>
              </a:ln>
              <a:effectLst/>
              <a:extLst/>
            </p:spPr>
            <p:txBody>
              <a:bodyPr vert="horz" wrap="none" lIns="91440" tIns="45720" rIns="91440" bIns="45720" numCol="1" rtlCol="0" anchor="ctr" anchorCtr="0" compatLnSpc="1">
                <a:prstTxWarp prst="textNoShape">
                  <a:avLst/>
                </a:prstTxWarp>
              </a:bodyPr>
              <a:lstStyle/>
              <a:p>
                <a:pPr defTabSz="914042"/>
                <a:endParaRPr lang="en-GB" dirty="0">
                  <a:solidFill>
                    <a:srgbClr val="000000"/>
                  </a:solidFill>
                </a:endParaRPr>
              </a:p>
            </p:txBody>
          </p:sp>
          <p:cxnSp>
            <p:nvCxnSpPr>
              <p:cNvPr id="16" name="Straight Arrow Connector 15"/>
              <p:cNvCxnSpPr/>
              <p:nvPr/>
            </p:nvCxnSpPr>
            <p:spPr bwMode="auto">
              <a:xfrm flipV="1">
                <a:off x="5743665" y="4099560"/>
                <a:ext cx="230786" cy="507461"/>
              </a:xfrm>
              <a:prstGeom prst="straightConnector1">
                <a:avLst/>
              </a:prstGeom>
              <a:solidFill>
                <a:schemeClr val="accent1"/>
              </a:solidFill>
              <a:ln w="38100" cap="flat" cmpd="sng" algn="ctr">
                <a:solidFill>
                  <a:srgbClr val="401664"/>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10" name="TextBox 9"/>
          <p:cNvSpPr txBox="1"/>
          <p:nvPr/>
        </p:nvSpPr>
        <p:spPr>
          <a:xfrm>
            <a:off x="6785416" y="957135"/>
            <a:ext cx="330576" cy="315622"/>
          </a:xfrm>
          <a:prstGeom prst="rect">
            <a:avLst/>
          </a:prstGeom>
          <a:noFill/>
        </p:spPr>
        <p:txBody>
          <a:bodyPr wrap="square" lIns="83969" tIns="41985" rIns="83969" bIns="41985" rtlCol="0">
            <a:spAutoFit/>
          </a:bodyPr>
          <a:lstStyle/>
          <a:p>
            <a:r>
              <a:rPr lang="en-GB" sz="1500" b="1" dirty="0"/>
              <a:t>1</a:t>
            </a:r>
          </a:p>
        </p:txBody>
      </p:sp>
      <p:sp>
        <p:nvSpPr>
          <p:cNvPr id="18" name="TextBox 17"/>
          <p:cNvSpPr txBox="1"/>
          <p:nvPr/>
        </p:nvSpPr>
        <p:spPr>
          <a:xfrm>
            <a:off x="8021424" y="955863"/>
            <a:ext cx="330576" cy="315622"/>
          </a:xfrm>
          <a:prstGeom prst="rect">
            <a:avLst/>
          </a:prstGeom>
          <a:noFill/>
        </p:spPr>
        <p:txBody>
          <a:bodyPr wrap="square" lIns="83969" tIns="41985" rIns="83969" bIns="41985" rtlCol="0">
            <a:spAutoFit/>
          </a:bodyPr>
          <a:lstStyle/>
          <a:p>
            <a:r>
              <a:rPr lang="en-GB" sz="1500" b="1" dirty="0"/>
              <a:t>5</a:t>
            </a:r>
          </a:p>
        </p:txBody>
      </p:sp>
      <p:cxnSp>
        <p:nvCxnSpPr>
          <p:cNvPr id="12" name="Straight Arrow Connector 11"/>
          <p:cNvCxnSpPr>
            <a:stCxn id="10" idx="3"/>
            <a:endCxn id="18" idx="1"/>
          </p:cNvCxnSpPr>
          <p:nvPr/>
        </p:nvCxnSpPr>
        <p:spPr bwMode="auto">
          <a:xfrm flipV="1">
            <a:off x="7115992" y="1113674"/>
            <a:ext cx="905432" cy="127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a:off x="6525216" y="720388"/>
            <a:ext cx="878300" cy="484900"/>
          </a:xfrm>
          <a:prstGeom prst="rect">
            <a:avLst/>
          </a:prstGeom>
          <a:noFill/>
        </p:spPr>
        <p:txBody>
          <a:bodyPr wrap="square" lIns="83969" tIns="41985" rIns="83969" bIns="41985" rtlCol="0">
            <a:spAutoFit/>
          </a:bodyPr>
          <a:lstStyle/>
          <a:p>
            <a:r>
              <a:rPr lang="en-GB" sz="1300" b="1" dirty="0">
                <a:solidFill>
                  <a:srgbClr val="C81E45"/>
                </a:solidFill>
              </a:rPr>
              <a:t>High Risk</a:t>
            </a:r>
          </a:p>
        </p:txBody>
      </p:sp>
      <p:sp>
        <p:nvSpPr>
          <p:cNvPr id="24" name="TextBox 23"/>
          <p:cNvSpPr txBox="1"/>
          <p:nvPr/>
        </p:nvSpPr>
        <p:spPr>
          <a:xfrm>
            <a:off x="7764011" y="715452"/>
            <a:ext cx="845402" cy="484900"/>
          </a:xfrm>
          <a:prstGeom prst="rect">
            <a:avLst/>
          </a:prstGeom>
          <a:noFill/>
        </p:spPr>
        <p:txBody>
          <a:bodyPr wrap="square" lIns="83969" tIns="41985" rIns="83969" bIns="41985" rtlCol="0">
            <a:spAutoFit/>
          </a:bodyPr>
          <a:lstStyle/>
          <a:p>
            <a:r>
              <a:rPr lang="en-GB" sz="1300" b="1" dirty="0">
                <a:solidFill>
                  <a:srgbClr val="008452"/>
                </a:solidFill>
              </a:rPr>
              <a:t>Low Risk</a:t>
            </a:r>
          </a:p>
        </p:txBody>
      </p:sp>
    </p:spTree>
    <p:extLst>
      <p:ext uri="{BB962C8B-B14F-4D97-AF65-F5344CB8AC3E}">
        <p14:creationId xmlns:p14="http://schemas.microsoft.com/office/powerpoint/2010/main" xmlns="" val="72233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60648"/>
            <a:ext cx="8291512" cy="1143000"/>
          </a:xfrm>
        </p:spPr>
        <p:txBody>
          <a:bodyPr/>
          <a:lstStyle/>
          <a:p>
            <a:r>
              <a:rPr lang="en-GB" dirty="0"/>
              <a:t>Sources of uncertainty</a:t>
            </a:r>
            <a:br>
              <a:rPr lang="en-GB" dirty="0"/>
            </a:br>
            <a:r>
              <a:rPr lang="en-GB" sz="1800" b="0" dirty="0" smtClean="0"/>
              <a:t>External </a:t>
            </a:r>
            <a:r>
              <a:rPr lang="en-GB" sz="1800" b="0" dirty="0"/>
              <a:t>systemic risk – non random risks outside the modelling process</a:t>
            </a:r>
          </a:p>
        </p:txBody>
      </p:sp>
      <p:sp>
        <p:nvSpPr>
          <p:cNvPr id="4" name="Slide Number Placeholder 3"/>
          <p:cNvSpPr>
            <a:spLocks noGrp="1"/>
          </p:cNvSpPr>
          <p:nvPr>
            <p:ph type="sldNum" sz="quarter" idx="12"/>
          </p:nvPr>
        </p:nvSpPr>
        <p:spPr/>
        <p:txBody>
          <a:bodyPr/>
          <a:lstStyle/>
          <a:p>
            <a:fld id="{CCC5EDD3-CB13-45EB-8A5C-B486875EE4D2}" type="slidenum">
              <a:rPr lang="en-GB" smtClean="0"/>
              <a:pPr/>
              <a:t>16</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xmlns="" val="548227522"/>
              </p:ext>
            </p:extLst>
          </p:nvPr>
        </p:nvGraphicFramePr>
        <p:xfrm>
          <a:off x="517396" y="1484784"/>
          <a:ext cx="8472624" cy="41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76153" y="1916832"/>
            <a:ext cx="564985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Inherent volatility associated with the insurance process</a:t>
            </a:r>
          </a:p>
          <a:p>
            <a:pPr marL="285750" indent="-285750">
              <a:buFont typeface="Arial" panose="020B0604020202020204" pitchFamily="34" charset="0"/>
              <a:buChar char="•"/>
            </a:pPr>
            <a:r>
              <a:rPr lang="en-GB" sz="1400" dirty="0"/>
              <a:t>Randomness compromising the ability to select correct parameters</a:t>
            </a:r>
          </a:p>
        </p:txBody>
      </p:sp>
      <p:sp>
        <p:nvSpPr>
          <p:cNvPr id="7" name="TextBox 6"/>
          <p:cNvSpPr txBox="1"/>
          <p:nvPr/>
        </p:nvSpPr>
        <p:spPr>
          <a:xfrm>
            <a:off x="3176152" y="3284984"/>
            <a:ext cx="5583390" cy="800219"/>
          </a:xfrm>
          <a:prstGeom prst="rect">
            <a:avLst/>
          </a:prstGeom>
          <a:noFill/>
        </p:spPr>
        <p:txBody>
          <a:bodyPr wrap="square" rtlCol="0">
            <a:spAutoFit/>
          </a:bodyPr>
          <a:lstStyle/>
          <a:p>
            <a:pPr marL="285750" indent="-285750">
              <a:buFont typeface="Arial" panose="020B0604020202020204" pitchFamily="34" charset="0"/>
              <a:buChar char="•"/>
            </a:pPr>
            <a:r>
              <a:rPr lang="en-GB" sz="1400" dirty="0"/>
              <a:t>Uncertainty arising from the model being an imperfect representation of real life</a:t>
            </a:r>
          </a:p>
          <a:p>
            <a:endParaRPr lang="en-GB" dirty="0"/>
          </a:p>
        </p:txBody>
      </p:sp>
      <p:sp>
        <p:nvSpPr>
          <p:cNvPr id="8" name="TextBox 7"/>
          <p:cNvSpPr txBox="1"/>
          <p:nvPr/>
        </p:nvSpPr>
        <p:spPr>
          <a:xfrm>
            <a:off x="3176152" y="4779708"/>
            <a:ext cx="5583390"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Uncertainty arising from future systemic trends  external to the modelling process (eg economic, legal, natural peril events etc)</a:t>
            </a:r>
          </a:p>
        </p:txBody>
      </p:sp>
    </p:spTree>
    <p:extLst>
      <p:ext uri="{BB962C8B-B14F-4D97-AF65-F5344CB8AC3E}">
        <p14:creationId xmlns:p14="http://schemas.microsoft.com/office/powerpoint/2010/main" xmlns="" val="2108831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60648"/>
            <a:ext cx="8291512" cy="1143000"/>
          </a:xfrm>
        </p:spPr>
        <p:txBody>
          <a:bodyPr/>
          <a:lstStyle/>
          <a:p>
            <a:r>
              <a:rPr lang="en-GB" dirty="0"/>
              <a:t>‘New’ Framework</a:t>
            </a:r>
            <a:br>
              <a:rPr lang="en-GB" dirty="0"/>
            </a:br>
            <a:r>
              <a:rPr lang="en-GB" sz="1800" b="0" dirty="0"/>
              <a:t>External systemic risk – non random risks outside the modelling process</a:t>
            </a:r>
          </a:p>
        </p:txBody>
      </p:sp>
      <p:sp>
        <p:nvSpPr>
          <p:cNvPr id="4" name="Slide Number Placeholder 3"/>
          <p:cNvSpPr>
            <a:spLocks noGrp="1"/>
          </p:cNvSpPr>
          <p:nvPr>
            <p:ph type="sldNum" sz="quarter" idx="12"/>
          </p:nvPr>
        </p:nvSpPr>
        <p:spPr/>
        <p:txBody>
          <a:bodyPr/>
          <a:lstStyle/>
          <a:p>
            <a:fld id="{CCC5EDD3-CB13-45EB-8A5C-B486875EE4D2}" type="slidenum">
              <a:rPr lang="en-GB" smtClean="0"/>
              <a:pPr/>
              <a:t>17</a:t>
            </a:fld>
            <a:endParaRPr lang="en-GB" dirty="0"/>
          </a:p>
        </p:txBody>
      </p:sp>
      <p:grpSp>
        <p:nvGrpSpPr>
          <p:cNvPr id="5" name="Group 4"/>
          <p:cNvGrpSpPr/>
          <p:nvPr/>
        </p:nvGrpSpPr>
        <p:grpSpPr>
          <a:xfrm>
            <a:off x="517396" y="1390217"/>
            <a:ext cx="6846299" cy="633575"/>
            <a:chOff x="1177640" y="1911148"/>
            <a:chExt cx="8122094" cy="633575"/>
          </a:xfrm>
        </p:grpSpPr>
        <p:sp>
          <p:nvSpPr>
            <p:cNvPr id="6" name="Freeform 5"/>
            <p:cNvSpPr/>
            <p:nvPr/>
          </p:nvSpPr>
          <p:spPr>
            <a:xfrm>
              <a:off x="1494427" y="1911148"/>
              <a:ext cx="7805307" cy="633575"/>
            </a:xfrm>
            <a:custGeom>
              <a:avLst/>
              <a:gdLst>
                <a:gd name="connsiteX0" fmla="*/ 0 w 7805307"/>
                <a:gd name="connsiteY0" fmla="*/ 0 h 633573"/>
                <a:gd name="connsiteX1" fmla="*/ 7488521 w 7805307"/>
                <a:gd name="connsiteY1" fmla="*/ 0 h 633573"/>
                <a:gd name="connsiteX2" fmla="*/ 7805307 w 7805307"/>
                <a:gd name="connsiteY2" fmla="*/ 316787 h 633573"/>
                <a:gd name="connsiteX3" fmla="*/ 7488521 w 7805307"/>
                <a:gd name="connsiteY3" fmla="*/ 633573 h 633573"/>
                <a:gd name="connsiteX4" fmla="*/ 0 w 7805307"/>
                <a:gd name="connsiteY4" fmla="*/ 633573 h 633573"/>
                <a:gd name="connsiteX5" fmla="*/ 0 w 7805307"/>
                <a:gd name="connsiteY5" fmla="*/ 0 h 63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307" h="633573">
                  <a:moveTo>
                    <a:pt x="7805307" y="633572"/>
                  </a:moveTo>
                  <a:lnTo>
                    <a:pt x="316786" y="633572"/>
                  </a:lnTo>
                  <a:lnTo>
                    <a:pt x="0" y="316786"/>
                  </a:lnTo>
                  <a:lnTo>
                    <a:pt x="316786" y="1"/>
                  </a:lnTo>
                  <a:lnTo>
                    <a:pt x="7805307" y="1"/>
                  </a:lnTo>
                  <a:lnTo>
                    <a:pt x="7805307" y="633572"/>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37781" tIns="68581" rIns="128016" bIns="68581" numCol="1" spcCol="1270" anchor="ctr" anchorCtr="0">
              <a:noAutofit/>
            </a:bodyPr>
            <a:lstStyle/>
            <a:p>
              <a:pPr algn="l" defTabSz="800100">
                <a:lnSpc>
                  <a:spcPct val="90000"/>
                </a:lnSpc>
                <a:spcAft>
                  <a:spcPct val="35000"/>
                </a:spcAft>
              </a:pPr>
              <a:r>
                <a:rPr lang="en-GB" sz="1400" b="1" dirty="0" smtClean="0">
                  <a:solidFill>
                    <a:schemeClr val="bg1"/>
                  </a:solidFill>
                </a:rPr>
                <a:t>Economic and social risks</a:t>
              </a:r>
              <a:endParaRPr lang="en-GB" sz="1400" dirty="0">
                <a:solidFill>
                  <a:schemeClr val="bg1"/>
                </a:solidFill>
              </a:endParaRPr>
            </a:p>
          </p:txBody>
        </p:sp>
        <p:sp>
          <p:nvSpPr>
            <p:cNvPr id="7" name="Oval 6"/>
            <p:cNvSpPr/>
            <p:nvPr/>
          </p:nvSpPr>
          <p:spPr>
            <a:xfrm>
              <a:off x="1177640" y="1911149"/>
              <a:ext cx="633573" cy="633573"/>
            </a:xfrm>
            <a:prstGeom prst="ellipse">
              <a:avLst/>
            </a:prstGeom>
            <a:blipFill>
              <a:blip r:embed="rId3"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8" name="Group 7"/>
          <p:cNvGrpSpPr/>
          <p:nvPr/>
        </p:nvGrpSpPr>
        <p:grpSpPr>
          <a:xfrm>
            <a:off x="517396" y="2212917"/>
            <a:ext cx="6846299" cy="633575"/>
            <a:chOff x="1177640" y="2733848"/>
            <a:chExt cx="8122094" cy="633575"/>
          </a:xfrm>
        </p:grpSpPr>
        <p:sp>
          <p:nvSpPr>
            <p:cNvPr id="9" name="Freeform 8"/>
            <p:cNvSpPr/>
            <p:nvPr/>
          </p:nvSpPr>
          <p:spPr>
            <a:xfrm>
              <a:off x="1494427" y="2733848"/>
              <a:ext cx="7805307" cy="633575"/>
            </a:xfrm>
            <a:custGeom>
              <a:avLst/>
              <a:gdLst>
                <a:gd name="connsiteX0" fmla="*/ 0 w 7805307"/>
                <a:gd name="connsiteY0" fmla="*/ 0 h 633573"/>
                <a:gd name="connsiteX1" fmla="*/ 7488521 w 7805307"/>
                <a:gd name="connsiteY1" fmla="*/ 0 h 633573"/>
                <a:gd name="connsiteX2" fmla="*/ 7805307 w 7805307"/>
                <a:gd name="connsiteY2" fmla="*/ 316787 h 633573"/>
                <a:gd name="connsiteX3" fmla="*/ 7488521 w 7805307"/>
                <a:gd name="connsiteY3" fmla="*/ 633573 h 633573"/>
                <a:gd name="connsiteX4" fmla="*/ 0 w 7805307"/>
                <a:gd name="connsiteY4" fmla="*/ 633573 h 633573"/>
                <a:gd name="connsiteX5" fmla="*/ 0 w 7805307"/>
                <a:gd name="connsiteY5" fmla="*/ 0 h 63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307" h="633573">
                  <a:moveTo>
                    <a:pt x="7805307" y="633572"/>
                  </a:moveTo>
                  <a:lnTo>
                    <a:pt x="316786" y="633572"/>
                  </a:lnTo>
                  <a:lnTo>
                    <a:pt x="0" y="316786"/>
                  </a:lnTo>
                  <a:lnTo>
                    <a:pt x="316786" y="1"/>
                  </a:lnTo>
                  <a:lnTo>
                    <a:pt x="7805307" y="1"/>
                  </a:lnTo>
                  <a:lnTo>
                    <a:pt x="7805307" y="633572"/>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37781" tIns="68581" rIns="128016" bIns="68581" numCol="1" spcCol="1270" anchor="ctr" anchorCtr="0">
              <a:noAutofit/>
            </a:bodyPr>
            <a:lstStyle/>
            <a:p>
              <a:pPr algn="l" defTabSz="800100">
                <a:lnSpc>
                  <a:spcPct val="90000"/>
                </a:lnSpc>
                <a:spcAft>
                  <a:spcPct val="35000"/>
                </a:spcAft>
              </a:pPr>
              <a:r>
                <a:rPr lang="en-GB" sz="1400" b="1" dirty="0" smtClean="0">
                  <a:solidFill>
                    <a:schemeClr val="bg1"/>
                  </a:solidFill>
                </a:rPr>
                <a:t>Legislative, political and claims inflation risk</a:t>
              </a:r>
              <a:endParaRPr lang="en-GB" sz="1400" dirty="0">
                <a:solidFill>
                  <a:schemeClr val="bg1"/>
                </a:solidFill>
              </a:endParaRPr>
            </a:p>
          </p:txBody>
        </p:sp>
        <p:sp>
          <p:nvSpPr>
            <p:cNvPr id="10" name="Oval 9"/>
            <p:cNvSpPr/>
            <p:nvPr/>
          </p:nvSpPr>
          <p:spPr>
            <a:xfrm>
              <a:off x="1177640" y="2733849"/>
              <a:ext cx="633573" cy="633573"/>
            </a:xfrm>
            <a:prstGeom prst="ellipse">
              <a:avLst/>
            </a:prstGeom>
            <a:blipFill>
              <a:blip r:embed="rId4" cstate="print">
                <a:extLst>
                  <a:ext uri="{28A0092B-C50C-407E-A947-70E740481C1C}">
                    <a14:useLocalDpi xmlns:a14="http://schemas.microsoft.com/office/drawing/2010/main" xmlns="" val="0"/>
                  </a:ext>
                </a:extLst>
              </a:blip>
              <a:srcRect/>
              <a:stretch>
                <a:fillRect l="-22000" r="-2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1" name="Group 10"/>
          <p:cNvGrpSpPr/>
          <p:nvPr/>
        </p:nvGrpSpPr>
        <p:grpSpPr>
          <a:xfrm>
            <a:off x="517396" y="3035618"/>
            <a:ext cx="6846299" cy="633575"/>
            <a:chOff x="1177640" y="3556549"/>
            <a:chExt cx="8122094" cy="633575"/>
          </a:xfrm>
        </p:grpSpPr>
        <p:sp>
          <p:nvSpPr>
            <p:cNvPr id="12" name="Freeform 11"/>
            <p:cNvSpPr/>
            <p:nvPr/>
          </p:nvSpPr>
          <p:spPr>
            <a:xfrm>
              <a:off x="1494427" y="3556549"/>
              <a:ext cx="7805307" cy="633575"/>
            </a:xfrm>
            <a:custGeom>
              <a:avLst/>
              <a:gdLst>
                <a:gd name="connsiteX0" fmla="*/ 0 w 7805307"/>
                <a:gd name="connsiteY0" fmla="*/ 0 h 633573"/>
                <a:gd name="connsiteX1" fmla="*/ 7488521 w 7805307"/>
                <a:gd name="connsiteY1" fmla="*/ 0 h 633573"/>
                <a:gd name="connsiteX2" fmla="*/ 7805307 w 7805307"/>
                <a:gd name="connsiteY2" fmla="*/ 316787 h 633573"/>
                <a:gd name="connsiteX3" fmla="*/ 7488521 w 7805307"/>
                <a:gd name="connsiteY3" fmla="*/ 633573 h 633573"/>
                <a:gd name="connsiteX4" fmla="*/ 0 w 7805307"/>
                <a:gd name="connsiteY4" fmla="*/ 633573 h 633573"/>
                <a:gd name="connsiteX5" fmla="*/ 0 w 7805307"/>
                <a:gd name="connsiteY5" fmla="*/ 0 h 63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307" h="633573">
                  <a:moveTo>
                    <a:pt x="7805307" y="633572"/>
                  </a:moveTo>
                  <a:lnTo>
                    <a:pt x="316786" y="633572"/>
                  </a:lnTo>
                  <a:lnTo>
                    <a:pt x="0" y="316786"/>
                  </a:lnTo>
                  <a:lnTo>
                    <a:pt x="316786" y="1"/>
                  </a:lnTo>
                  <a:lnTo>
                    <a:pt x="7805307" y="1"/>
                  </a:lnTo>
                  <a:lnTo>
                    <a:pt x="7805307" y="633572"/>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37781" tIns="68581" rIns="128016" bIns="68581" numCol="1" spcCol="1270" anchor="ctr" anchorCtr="0">
              <a:noAutofit/>
            </a:bodyPr>
            <a:lstStyle/>
            <a:p>
              <a:pPr algn="l" defTabSz="800100">
                <a:lnSpc>
                  <a:spcPct val="90000"/>
                </a:lnSpc>
                <a:spcAft>
                  <a:spcPct val="35000"/>
                </a:spcAft>
              </a:pPr>
              <a:r>
                <a:rPr lang="en-GB" sz="1400" b="1" dirty="0" smtClean="0">
                  <a:solidFill>
                    <a:schemeClr val="bg1"/>
                  </a:solidFill>
                </a:rPr>
                <a:t>Claim management process change risk</a:t>
              </a:r>
              <a:endParaRPr lang="en-GB" sz="1400" dirty="0">
                <a:solidFill>
                  <a:schemeClr val="bg1"/>
                </a:solidFill>
              </a:endParaRPr>
            </a:p>
          </p:txBody>
        </p:sp>
        <p:sp>
          <p:nvSpPr>
            <p:cNvPr id="13" name="Oval 12"/>
            <p:cNvSpPr/>
            <p:nvPr/>
          </p:nvSpPr>
          <p:spPr>
            <a:xfrm>
              <a:off x="1177640" y="3556550"/>
              <a:ext cx="633573" cy="633573"/>
            </a:xfrm>
            <a:prstGeom prst="ellipse">
              <a:avLst/>
            </a:prstGeom>
            <a:blipFill>
              <a:blip r:embed="rId5" cstate="print">
                <a:extLst>
                  <a:ext uri="{28A0092B-C50C-407E-A947-70E740481C1C}">
                    <a14:useLocalDpi xmlns:a14="http://schemas.microsoft.com/office/drawing/2010/main" xmlns=""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4" name="Group 13"/>
          <p:cNvGrpSpPr/>
          <p:nvPr/>
        </p:nvGrpSpPr>
        <p:grpSpPr>
          <a:xfrm>
            <a:off x="517396" y="3858318"/>
            <a:ext cx="6846299" cy="633575"/>
            <a:chOff x="1177640" y="4379249"/>
            <a:chExt cx="8122094" cy="633575"/>
          </a:xfrm>
        </p:grpSpPr>
        <p:sp>
          <p:nvSpPr>
            <p:cNvPr id="15" name="Freeform 14"/>
            <p:cNvSpPr/>
            <p:nvPr/>
          </p:nvSpPr>
          <p:spPr>
            <a:xfrm>
              <a:off x="1494427" y="4379249"/>
              <a:ext cx="7805307" cy="633575"/>
            </a:xfrm>
            <a:custGeom>
              <a:avLst/>
              <a:gdLst>
                <a:gd name="connsiteX0" fmla="*/ 0 w 7805307"/>
                <a:gd name="connsiteY0" fmla="*/ 0 h 633573"/>
                <a:gd name="connsiteX1" fmla="*/ 7488521 w 7805307"/>
                <a:gd name="connsiteY1" fmla="*/ 0 h 633573"/>
                <a:gd name="connsiteX2" fmla="*/ 7805307 w 7805307"/>
                <a:gd name="connsiteY2" fmla="*/ 316787 h 633573"/>
                <a:gd name="connsiteX3" fmla="*/ 7488521 w 7805307"/>
                <a:gd name="connsiteY3" fmla="*/ 633573 h 633573"/>
                <a:gd name="connsiteX4" fmla="*/ 0 w 7805307"/>
                <a:gd name="connsiteY4" fmla="*/ 633573 h 633573"/>
                <a:gd name="connsiteX5" fmla="*/ 0 w 7805307"/>
                <a:gd name="connsiteY5" fmla="*/ 0 h 63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307" h="633573">
                  <a:moveTo>
                    <a:pt x="7805307" y="633572"/>
                  </a:moveTo>
                  <a:lnTo>
                    <a:pt x="316786" y="633572"/>
                  </a:lnTo>
                  <a:lnTo>
                    <a:pt x="0" y="316786"/>
                  </a:lnTo>
                  <a:lnTo>
                    <a:pt x="316786" y="1"/>
                  </a:lnTo>
                  <a:lnTo>
                    <a:pt x="7805307" y="1"/>
                  </a:lnTo>
                  <a:lnTo>
                    <a:pt x="7805307" y="633572"/>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37781" tIns="68581" rIns="128016" bIns="68581" numCol="1" spcCol="1270" anchor="ctr" anchorCtr="0">
              <a:noAutofit/>
            </a:bodyPr>
            <a:lstStyle/>
            <a:p>
              <a:pPr algn="l" defTabSz="800100">
                <a:lnSpc>
                  <a:spcPct val="90000"/>
                </a:lnSpc>
                <a:spcAft>
                  <a:spcPct val="35000"/>
                </a:spcAft>
              </a:pPr>
              <a:r>
                <a:rPr lang="en-GB" sz="1400" b="1" dirty="0" smtClean="0">
                  <a:solidFill>
                    <a:schemeClr val="bg1"/>
                  </a:solidFill>
                </a:rPr>
                <a:t>Event risk</a:t>
              </a:r>
              <a:endParaRPr lang="en-GB" sz="1400" dirty="0">
                <a:solidFill>
                  <a:schemeClr val="bg1"/>
                </a:solidFill>
              </a:endParaRPr>
            </a:p>
          </p:txBody>
        </p:sp>
        <p:sp>
          <p:nvSpPr>
            <p:cNvPr id="16" name="Oval 15"/>
            <p:cNvSpPr/>
            <p:nvPr/>
          </p:nvSpPr>
          <p:spPr>
            <a:xfrm>
              <a:off x="1177640" y="4379250"/>
              <a:ext cx="633573" cy="633573"/>
            </a:xfrm>
            <a:prstGeom prst="ellipse">
              <a:avLst/>
            </a:prstGeom>
            <a:blipFill>
              <a:blip r:embed="rId6"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7" name="Group 16"/>
          <p:cNvGrpSpPr/>
          <p:nvPr/>
        </p:nvGrpSpPr>
        <p:grpSpPr>
          <a:xfrm>
            <a:off x="517396" y="4681018"/>
            <a:ext cx="6846299" cy="633575"/>
            <a:chOff x="1177640" y="5201949"/>
            <a:chExt cx="8122094" cy="633575"/>
          </a:xfrm>
        </p:grpSpPr>
        <p:sp>
          <p:nvSpPr>
            <p:cNvPr id="18" name="Freeform 17"/>
            <p:cNvSpPr/>
            <p:nvPr/>
          </p:nvSpPr>
          <p:spPr>
            <a:xfrm>
              <a:off x="1494427" y="5201949"/>
              <a:ext cx="7805307" cy="633575"/>
            </a:xfrm>
            <a:custGeom>
              <a:avLst/>
              <a:gdLst>
                <a:gd name="connsiteX0" fmla="*/ 0 w 7805307"/>
                <a:gd name="connsiteY0" fmla="*/ 0 h 633573"/>
                <a:gd name="connsiteX1" fmla="*/ 7488521 w 7805307"/>
                <a:gd name="connsiteY1" fmla="*/ 0 h 633573"/>
                <a:gd name="connsiteX2" fmla="*/ 7805307 w 7805307"/>
                <a:gd name="connsiteY2" fmla="*/ 316787 h 633573"/>
                <a:gd name="connsiteX3" fmla="*/ 7488521 w 7805307"/>
                <a:gd name="connsiteY3" fmla="*/ 633573 h 633573"/>
                <a:gd name="connsiteX4" fmla="*/ 0 w 7805307"/>
                <a:gd name="connsiteY4" fmla="*/ 633573 h 633573"/>
                <a:gd name="connsiteX5" fmla="*/ 0 w 7805307"/>
                <a:gd name="connsiteY5" fmla="*/ 0 h 63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307" h="633573">
                  <a:moveTo>
                    <a:pt x="7805307" y="633572"/>
                  </a:moveTo>
                  <a:lnTo>
                    <a:pt x="316786" y="633572"/>
                  </a:lnTo>
                  <a:lnTo>
                    <a:pt x="0" y="316786"/>
                  </a:lnTo>
                  <a:lnTo>
                    <a:pt x="316786" y="1"/>
                  </a:lnTo>
                  <a:lnTo>
                    <a:pt x="7805307" y="1"/>
                  </a:lnTo>
                  <a:lnTo>
                    <a:pt x="7805307" y="633572"/>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37781" tIns="68581" rIns="128016" bIns="68581" numCol="1" spcCol="1270" anchor="ctr" anchorCtr="0">
              <a:noAutofit/>
            </a:bodyPr>
            <a:lstStyle/>
            <a:p>
              <a:pPr algn="l" defTabSz="800100">
                <a:lnSpc>
                  <a:spcPct val="90000"/>
                </a:lnSpc>
                <a:spcAft>
                  <a:spcPct val="35000"/>
                </a:spcAft>
              </a:pPr>
              <a:r>
                <a:rPr lang="en-GB" sz="1400" b="1" dirty="0" smtClean="0">
                  <a:solidFill>
                    <a:schemeClr val="bg1"/>
                  </a:solidFill>
                </a:rPr>
                <a:t>Latent claim risk</a:t>
              </a:r>
              <a:endParaRPr lang="en-GB" sz="1400" dirty="0">
                <a:solidFill>
                  <a:schemeClr val="bg1"/>
                </a:solidFill>
              </a:endParaRPr>
            </a:p>
          </p:txBody>
        </p:sp>
        <p:sp>
          <p:nvSpPr>
            <p:cNvPr id="19" name="Oval 18"/>
            <p:cNvSpPr/>
            <p:nvPr/>
          </p:nvSpPr>
          <p:spPr>
            <a:xfrm>
              <a:off x="1177640" y="5201950"/>
              <a:ext cx="633573" cy="633573"/>
            </a:xfrm>
            <a:prstGeom prst="ellipse">
              <a:avLst/>
            </a:prstGeom>
            <a:blipFill>
              <a:blip r:embed="rId7"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0" name="Group 19"/>
          <p:cNvGrpSpPr/>
          <p:nvPr/>
        </p:nvGrpSpPr>
        <p:grpSpPr>
          <a:xfrm>
            <a:off x="517396" y="5503717"/>
            <a:ext cx="6846299" cy="633574"/>
            <a:chOff x="1177640" y="6024649"/>
            <a:chExt cx="8122094" cy="633574"/>
          </a:xfrm>
        </p:grpSpPr>
        <p:sp>
          <p:nvSpPr>
            <p:cNvPr id="21" name="Freeform 20"/>
            <p:cNvSpPr/>
            <p:nvPr/>
          </p:nvSpPr>
          <p:spPr>
            <a:xfrm>
              <a:off x="1494427" y="6024649"/>
              <a:ext cx="7805307" cy="633574"/>
            </a:xfrm>
            <a:custGeom>
              <a:avLst/>
              <a:gdLst>
                <a:gd name="connsiteX0" fmla="*/ 0 w 7805307"/>
                <a:gd name="connsiteY0" fmla="*/ 0 h 633573"/>
                <a:gd name="connsiteX1" fmla="*/ 7488521 w 7805307"/>
                <a:gd name="connsiteY1" fmla="*/ 0 h 633573"/>
                <a:gd name="connsiteX2" fmla="*/ 7805307 w 7805307"/>
                <a:gd name="connsiteY2" fmla="*/ 316787 h 633573"/>
                <a:gd name="connsiteX3" fmla="*/ 7488521 w 7805307"/>
                <a:gd name="connsiteY3" fmla="*/ 633573 h 633573"/>
                <a:gd name="connsiteX4" fmla="*/ 0 w 7805307"/>
                <a:gd name="connsiteY4" fmla="*/ 633573 h 633573"/>
                <a:gd name="connsiteX5" fmla="*/ 0 w 7805307"/>
                <a:gd name="connsiteY5" fmla="*/ 0 h 63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307" h="633573">
                  <a:moveTo>
                    <a:pt x="7805307" y="633572"/>
                  </a:moveTo>
                  <a:lnTo>
                    <a:pt x="316786" y="633572"/>
                  </a:lnTo>
                  <a:lnTo>
                    <a:pt x="0" y="316786"/>
                  </a:lnTo>
                  <a:lnTo>
                    <a:pt x="316786" y="1"/>
                  </a:lnTo>
                  <a:lnTo>
                    <a:pt x="7805307" y="1"/>
                  </a:lnTo>
                  <a:lnTo>
                    <a:pt x="7805307" y="633572"/>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437781" tIns="68581" rIns="128016" bIns="68580" numCol="1" spcCol="1270" anchor="ctr" anchorCtr="0">
              <a:noAutofit/>
            </a:bodyPr>
            <a:lstStyle/>
            <a:p>
              <a:pPr algn="l" defTabSz="800100">
                <a:lnSpc>
                  <a:spcPct val="90000"/>
                </a:lnSpc>
                <a:spcAft>
                  <a:spcPct val="35000"/>
                </a:spcAft>
              </a:pPr>
              <a:r>
                <a:rPr lang="en-GB" sz="1400" b="1" dirty="0" smtClean="0">
                  <a:solidFill>
                    <a:schemeClr val="bg1"/>
                  </a:solidFill>
                </a:rPr>
                <a:t>Recovery risk</a:t>
              </a:r>
              <a:endParaRPr lang="en-GB" sz="1400" dirty="0">
                <a:solidFill>
                  <a:schemeClr val="bg1"/>
                </a:solidFill>
              </a:endParaRPr>
            </a:p>
          </p:txBody>
        </p:sp>
        <p:sp>
          <p:nvSpPr>
            <p:cNvPr id="22" name="Oval 21"/>
            <p:cNvSpPr/>
            <p:nvPr/>
          </p:nvSpPr>
          <p:spPr>
            <a:xfrm>
              <a:off x="1177640" y="6024650"/>
              <a:ext cx="633573" cy="633573"/>
            </a:xfrm>
            <a:prstGeom prst="ellipse">
              <a:avLst/>
            </a:prstGeom>
            <a:blipFill>
              <a:blip r:embed="rId8"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xmlns="" val="39843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sz="3100" dirty="0" smtClean="0">
                <a:solidFill>
                  <a:schemeClr val="accent1"/>
                </a:solidFill>
              </a:rPr>
              <a:t>Measuring uncertainty </a:t>
            </a:r>
            <a:r>
              <a:rPr lang="en-GB" sz="3100" dirty="0">
                <a:solidFill>
                  <a:schemeClr val="accent1"/>
                </a:solidFill>
              </a:rPr>
              <a:t>b</a:t>
            </a:r>
            <a:r>
              <a:rPr lang="en-GB" sz="3100" dirty="0" smtClean="0">
                <a:solidFill>
                  <a:schemeClr val="accent1"/>
                </a:solidFill>
              </a:rPr>
              <a:t>eyond “Bootstrap”</a:t>
            </a: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18</a:t>
            </a:fld>
            <a:endParaRPr lang="en-GB"/>
          </a:p>
        </p:txBody>
      </p:sp>
      <p:graphicFrame>
        <p:nvGraphicFramePr>
          <p:cNvPr id="2" name="Diagram 1"/>
          <p:cNvGraphicFramePr/>
          <p:nvPr>
            <p:extLst>
              <p:ext uri="{D42A27DB-BD31-4B8C-83A1-F6EECF244321}">
                <p14:modId xmlns:p14="http://schemas.microsoft.com/office/powerpoint/2010/main" xmlns="" val="3027023468"/>
              </p:ext>
            </p:extLst>
          </p:nvPr>
        </p:nvGraphicFramePr>
        <p:xfrm>
          <a:off x="755576" y="11247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7858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413792"/>
            <a:ext cx="8291512" cy="1143000"/>
          </a:xfrm>
          <a:noFill/>
          <a:ln>
            <a:noFill/>
          </a:ln>
          <a:effectLst/>
        </p:spPr>
        <p:txBody>
          <a:bodyPr vert="horz" wrap="square" lIns="91440" tIns="45720" rIns="91440" bIns="45720" numCol="1" anchor="ctr" anchorCtr="0" compatLnSpc="1">
            <a:prstTxWarp prst="textNoShape">
              <a:avLst/>
            </a:prstTxWarp>
          </a:bodyPr>
          <a:lstStyle/>
          <a:p>
            <a:r>
              <a:rPr lang="en-GB" dirty="0" smtClean="0"/>
              <a:t>Data uncertainty – matrix</a:t>
            </a:r>
          </a:p>
        </p:txBody>
      </p:sp>
      <p:sp>
        <p:nvSpPr>
          <p:cNvPr id="7" name="Content Placeholder 6"/>
          <p:cNvSpPr>
            <a:spLocks noGrp="1"/>
          </p:cNvSpPr>
          <p:nvPr>
            <p:ph idx="1"/>
          </p:nvPr>
        </p:nvSpPr>
        <p:spPr>
          <a:xfrm>
            <a:off x="467544" y="1340768"/>
            <a:ext cx="8280920" cy="4968552"/>
          </a:xfrm>
          <a:noFill/>
          <a:ln>
            <a:noFill/>
          </a:ln>
          <a:effectLst/>
        </p:spPr>
        <p:txBody>
          <a:bodyPr vert="horz" wrap="square" lIns="91440" tIns="45720" rIns="91440" bIns="45720" numCol="1" anchor="t" anchorCtr="0" compatLnSpc="1">
            <a:prstTxWarp prst="textNoShape">
              <a:avLst/>
            </a:prstTxWarp>
          </a:bodyPr>
          <a:lstStyle/>
          <a:p>
            <a:r>
              <a:rPr lang="en-GB" sz="1600" dirty="0" smtClean="0"/>
              <a:t>Data problems we often hear…</a:t>
            </a:r>
            <a:endParaRPr lang="en-GB" sz="1600" dirty="0"/>
          </a:p>
          <a:p>
            <a:endParaRPr lang="en-GB" sz="1600" kern="1200" dirty="0" smtClean="0"/>
          </a:p>
          <a:p>
            <a:endParaRPr lang="en-GB" sz="1600" kern="1200" dirty="0" smtClean="0"/>
          </a:p>
          <a:p>
            <a:endParaRPr lang="en-GB" sz="1600" kern="1200" dirty="0" smtClean="0"/>
          </a:p>
          <a:p>
            <a:r>
              <a:rPr lang="en-GB" sz="1600" kern="1200" dirty="0" smtClean="0"/>
              <a:t>One example of data uncertainty matrix currently in use:</a:t>
            </a:r>
          </a:p>
          <a:p>
            <a:pPr marL="0" indent="0">
              <a:buNone/>
            </a:pPr>
            <a:endParaRPr lang="en-GB" sz="1600" kern="1200" dirty="0" smtClean="0"/>
          </a:p>
          <a:p>
            <a:endParaRPr lang="en-GB" sz="1600" kern="1200" dirty="0" smtClean="0"/>
          </a:p>
          <a:p>
            <a:endParaRPr lang="en-GB" sz="1600" kern="1200" dirty="0" smtClean="0"/>
          </a:p>
          <a:p>
            <a:pPr>
              <a:buNone/>
            </a:pPr>
            <a:endParaRPr lang="en-GB" sz="1600" kern="1200" dirty="0" smtClean="0"/>
          </a:p>
          <a:p>
            <a:pPr marL="0" indent="0">
              <a:buNone/>
            </a:pPr>
            <a:endParaRPr lang="en-GB" sz="1600" kern="1200" dirty="0" smtClean="0"/>
          </a:p>
          <a:p>
            <a:endParaRPr lang="en-GB" sz="1600" kern="1200" dirty="0" smtClean="0"/>
          </a:p>
          <a:p>
            <a:r>
              <a:rPr lang="en-GB" sz="1600" kern="1200" dirty="0" smtClean="0"/>
              <a:t>A more detailed measure? As the level of data quality can be an aggregate effect of many other factors: location, measurability, nature, quantity and judgements.</a:t>
            </a:r>
          </a:p>
          <a:p>
            <a:endParaRPr lang="en-GB" sz="1600" kern="1200" dirty="0" smtClean="0"/>
          </a:p>
          <a:p>
            <a:endParaRPr lang="en-GB" sz="1600" kern="1200" dirty="0" smtClean="0"/>
          </a:p>
          <a:p>
            <a:endParaRPr lang="en-GB" sz="1600" kern="1200" dirty="0" smtClean="0"/>
          </a:p>
          <a:p>
            <a:endParaRPr lang="en-GB" sz="1600" kern="1200" dirty="0" smtClean="0"/>
          </a:p>
        </p:txBody>
      </p:sp>
      <p:sp>
        <p:nvSpPr>
          <p:cNvPr id="3" name="TextBox 2"/>
          <p:cNvSpPr txBox="1"/>
          <p:nvPr/>
        </p:nvSpPr>
        <p:spPr>
          <a:xfrm>
            <a:off x="611560" y="3717032"/>
            <a:ext cx="1512168" cy="523220"/>
          </a:xfrm>
          <a:prstGeom prst="rect">
            <a:avLst/>
          </a:prstGeom>
          <a:noFill/>
        </p:spPr>
        <p:txBody>
          <a:bodyPr wrap="square" rtlCol="0">
            <a:spAutoFit/>
          </a:bodyPr>
          <a:lstStyle/>
          <a:p>
            <a:r>
              <a:rPr lang="en-GB" sz="1400" b="1" dirty="0" smtClean="0">
                <a:solidFill>
                  <a:srgbClr val="3F4548"/>
                </a:solidFill>
                <a:latin typeface="+mn-lt"/>
                <a:cs typeface="+mn-cs"/>
              </a:rPr>
              <a:t>By</a:t>
            </a:r>
            <a:r>
              <a:rPr lang="en-GB" sz="1400" dirty="0" smtClean="0"/>
              <a:t> </a:t>
            </a:r>
            <a:r>
              <a:rPr lang="en-GB" sz="1400" b="1" dirty="0" smtClean="0">
                <a:solidFill>
                  <a:srgbClr val="3F4548"/>
                </a:solidFill>
                <a:latin typeface="+mn-lt"/>
                <a:cs typeface="+mn-cs"/>
              </a:rPr>
              <a:t>class</a:t>
            </a:r>
            <a:r>
              <a:rPr lang="en-GB" sz="1400" dirty="0" smtClean="0"/>
              <a:t> (</a:t>
            </a:r>
            <a:r>
              <a:rPr lang="en-GB" sz="1400" b="1" dirty="0" smtClean="0">
                <a:solidFill>
                  <a:srgbClr val="3F4548"/>
                </a:solidFill>
                <a:latin typeface="+mn-lt"/>
                <a:cs typeface="+mn-cs"/>
              </a:rPr>
              <a:t>number</a:t>
            </a:r>
            <a:r>
              <a:rPr lang="en-GB" sz="1400" dirty="0" smtClean="0"/>
              <a:t>) </a:t>
            </a:r>
            <a:endParaRPr lang="en-GB" sz="1400" dirty="0"/>
          </a:p>
        </p:txBody>
      </p:sp>
      <p:sp>
        <p:nvSpPr>
          <p:cNvPr id="8" name="Date Placeholder 3"/>
          <p:cNvSpPr>
            <a:spLocks noGrp="1"/>
          </p:cNvSpPr>
          <p:nvPr>
            <p:ph type="dt" sz="half" idx="10"/>
          </p:nvPr>
        </p:nvSpPr>
        <p:spPr>
          <a:xfrm>
            <a:off x="395289" y="6410325"/>
            <a:ext cx="2016125" cy="331788"/>
          </a:xfrm>
        </p:spPr>
        <p:txBody>
          <a:bodyPr/>
          <a:lstStyle/>
          <a:p>
            <a:fld id="{BC1242CF-12C1-4411-B532-E91306108269}" type="datetime4">
              <a:rPr lang="en-GB" smtClean="0"/>
              <a:pPr/>
              <a:t>23 March 2016</a:t>
            </a:fld>
            <a:endParaRPr lang="en-GB" dirty="0"/>
          </a:p>
        </p:txBody>
      </p:sp>
      <p:sp>
        <p:nvSpPr>
          <p:cNvPr id="9" name="Slide Number Placeholder 4"/>
          <p:cNvSpPr>
            <a:spLocks noGrp="1"/>
          </p:cNvSpPr>
          <p:nvPr>
            <p:ph type="sldNum" sz="quarter" idx="12"/>
          </p:nvPr>
        </p:nvSpPr>
        <p:spPr>
          <a:xfrm>
            <a:off x="8101013" y="6402390"/>
            <a:ext cx="647700" cy="339725"/>
          </a:xfrm>
        </p:spPr>
        <p:txBody>
          <a:bodyPr/>
          <a:lstStyle/>
          <a:p>
            <a:fld id="{FE8DA6AF-1811-4E27-A96F-54109F1D0275}" type="slidenum">
              <a:rPr lang="en-GB" smtClean="0"/>
              <a:pPr/>
              <a:t>19</a:t>
            </a:fld>
            <a:endParaRPr lang="en-GB"/>
          </a:p>
        </p:txBody>
      </p:sp>
      <p:graphicFrame>
        <p:nvGraphicFramePr>
          <p:cNvPr id="11" name="Table 10"/>
          <p:cNvGraphicFramePr>
            <a:graphicFrameLocks noGrp="1"/>
          </p:cNvGraphicFramePr>
          <p:nvPr>
            <p:extLst>
              <p:ext uri="{D42A27DB-BD31-4B8C-83A1-F6EECF244321}">
                <p14:modId xmlns:p14="http://schemas.microsoft.com/office/powerpoint/2010/main" xmlns="" val="2391388473"/>
              </p:ext>
            </p:extLst>
          </p:nvPr>
        </p:nvGraphicFramePr>
        <p:xfrm>
          <a:off x="1784978" y="3238596"/>
          <a:ext cx="5838006" cy="1768124"/>
        </p:xfrm>
        <a:graphic>
          <a:graphicData uri="http://schemas.openxmlformats.org/drawingml/2006/table">
            <a:tbl>
              <a:tblPr/>
              <a:tblGrid>
                <a:gridCol w="869455"/>
                <a:gridCol w="861953"/>
                <a:gridCol w="684433"/>
                <a:gridCol w="684433"/>
                <a:gridCol w="684433"/>
                <a:gridCol w="684433"/>
                <a:gridCol w="684433"/>
                <a:gridCol w="684433"/>
              </a:tblGrid>
              <a:tr h="249071">
                <a:tc rowSpan="2" gridSpan="2">
                  <a:txBody>
                    <a:bodyPr/>
                    <a:lstStyle/>
                    <a:p>
                      <a:pPr algn="l" fontAlgn="b"/>
                      <a:r>
                        <a:rPr lang="en-GB" sz="1400" b="0" i="0" u="none" strike="noStrike" dirty="0">
                          <a:solidFill>
                            <a:schemeClr val="bg1"/>
                          </a:solidFill>
                          <a:latin typeface="Calibri"/>
                        </a:rPr>
                        <a:t>Data Uncertainty by reserving class (count)</a:t>
                      </a: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rowSpan="2" hMerge="1">
                  <a:txBody>
                    <a:bodyPr/>
                    <a:lstStyle/>
                    <a:p>
                      <a:endParaRPr lang="en-GB"/>
                    </a:p>
                  </a:txBody>
                  <a:tcPr/>
                </a:tc>
                <a:tc gridSpan="6">
                  <a:txBody>
                    <a:bodyPr/>
                    <a:lstStyle/>
                    <a:p>
                      <a:pPr algn="ctr" fontAlgn="b"/>
                      <a:r>
                        <a:rPr lang="en-GB" sz="1400" b="0" i="0" u="none" strike="noStrike" dirty="0" smtClean="0">
                          <a:solidFill>
                            <a:schemeClr val="bg1"/>
                          </a:solidFill>
                          <a:latin typeface="Calibri"/>
                        </a:rPr>
                        <a:t>Data quality</a:t>
                      </a:r>
                      <a:endParaRPr lang="en-GB" sz="1400" b="0" i="0" u="none" strike="noStrike" dirty="0">
                        <a:solidFill>
                          <a:schemeClr val="bg1"/>
                        </a:solidFill>
                        <a:latin typeface="Calibri"/>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92567">
                <a:tc gridSpan="2" vMerge="1">
                  <a:txBody>
                    <a:bodyPr/>
                    <a:lstStyle/>
                    <a:p>
                      <a:endParaRPr lang="en-GB"/>
                    </a:p>
                  </a:txBody>
                  <a:tcPr/>
                </a:tc>
                <a:tc hMerge="1" vMerge="1">
                  <a:txBody>
                    <a:bodyPr/>
                    <a:lstStyle/>
                    <a:p>
                      <a:endParaRPr lang="en-GB"/>
                    </a:p>
                  </a:txBody>
                  <a:tcPr/>
                </a:tc>
                <a:tc>
                  <a:txBody>
                    <a:bodyPr/>
                    <a:lstStyle/>
                    <a:p>
                      <a:pPr algn="ctr" fontAlgn="ctr"/>
                      <a:r>
                        <a:rPr lang="en-GB" sz="1050" b="0" i="0" u="none" strike="noStrike" dirty="0">
                          <a:solidFill>
                            <a:schemeClr val="tx1"/>
                          </a:solidFill>
                          <a:latin typeface="Calibri"/>
                        </a:rPr>
                        <a:t>Poor</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050" b="0" i="0" u="none" strike="noStrike" dirty="0">
                          <a:solidFill>
                            <a:schemeClr val="tx1"/>
                          </a:solidFill>
                          <a:latin typeface="Calibri"/>
                        </a:rPr>
                        <a:t>Below </a:t>
                      </a:r>
                      <a:r>
                        <a:rPr lang="en-GB" sz="1050" b="0" i="0" u="none" strike="noStrike" dirty="0" smtClean="0">
                          <a:solidFill>
                            <a:schemeClr val="tx1"/>
                          </a:solidFill>
                          <a:latin typeface="Calibri"/>
                        </a:rPr>
                        <a:t>average</a:t>
                      </a:r>
                      <a:endParaRPr lang="en-GB" sz="1050" b="0" i="0" u="none" strike="noStrike" dirty="0">
                        <a:solidFill>
                          <a:schemeClr val="tx1"/>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050" b="0" i="0" u="none" strike="noStrike" dirty="0">
                          <a:solidFill>
                            <a:schemeClr val="tx1"/>
                          </a:solidFill>
                          <a:latin typeface="Calibri"/>
                        </a:rPr>
                        <a:t>Average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050" b="0" i="0" u="none" strike="noStrike" dirty="0">
                          <a:solidFill>
                            <a:schemeClr val="tx1"/>
                          </a:solidFill>
                          <a:latin typeface="Calibri"/>
                        </a:rPr>
                        <a:t>Above average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050" b="0" i="0" u="none" strike="noStrike" dirty="0">
                          <a:solidFill>
                            <a:schemeClr val="tx1"/>
                          </a:solidFill>
                          <a:latin typeface="Calibri"/>
                        </a:rPr>
                        <a:t>Excellent</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ctr"/>
                      <a:r>
                        <a:rPr lang="en-GB" sz="1050" b="0" i="0" u="none" strike="noStrike" dirty="0">
                          <a:solidFill>
                            <a:schemeClr val="tx1"/>
                          </a:solidFill>
                          <a:latin typeface="Calibri"/>
                        </a:rPr>
                        <a:t>Total</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r>
              <a:tr h="292567">
                <a:tc rowSpan="4">
                  <a:txBody>
                    <a:bodyPr/>
                    <a:lstStyle/>
                    <a:p>
                      <a:pPr algn="ctr" fontAlgn="ctr"/>
                      <a:r>
                        <a:rPr lang="en-GB" sz="1200" b="0" i="0" u="none" strike="noStrike" dirty="0">
                          <a:solidFill>
                            <a:schemeClr val="bg1"/>
                          </a:solidFill>
                          <a:latin typeface="Calibri"/>
                        </a:rPr>
                        <a:t>Materiality (Reserve £m)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l" fontAlgn="b"/>
                      <a:r>
                        <a:rPr lang="en-GB" sz="1000" b="0" i="0" u="none" strike="noStrike" dirty="0">
                          <a:solidFill>
                            <a:schemeClr val="tx1"/>
                          </a:solidFill>
                          <a:latin typeface="Calibri"/>
                        </a:rPr>
                        <a:t>Low (&lt;£5m)</a:t>
                      </a: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GB" sz="1050" b="0" i="0" u="none" strike="noStrike" dirty="0">
                          <a:solidFill>
                            <a:srgbClr val="000000"/>
                          </a:solidFill>
                          <a:latin typeface="Calibri"/>
                        </a:rPr>
                        <a:t>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050" b="0" i="0" u="none" strike="noStrike" dirty="0">
                          <a:solidFill>
                            <a:srgbClr val="000000"/>
                          </a:solidFill>
                          <a:latin typeface="Calibri"/>
                        </a:rPr>
                        <a:t>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050" b="0" i="0" u="none" strike="noStrike" dirty="0">
                          <a:solidFill>
                            <a:srgbClr val="000000"/>
                          </a:solidFill>
                          <a:latin typeface="Calibri"/>
                        </a:rPr>
                        <a:t>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050" b="0" i="0" u="none" strike="noStrike" dirty="0">
                          <a:solidFill>
                            <a:srgbClr val="000000"/>
                          </a:solidFill>
                          <a:latin typeface="Calibri"/>
                        </a:rPr>
                        <a:t>11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34809">
                <a:tc vMerge="1">
                  <a:txBody>
                    <a:bodyPr/>
                    <a:lstStyle/>
                    <a:p>
                      <a:endParaRPr lang="en-GB"/>
                    </a:p>
                  </a:txBody>
                  <a:tcPr/>
                </a:tc>
                <a:tc>
                  <a:txBody>
                    <a:bodyPr/>
                    <a:lstStyle/>
                    <a:p>
                      <a:pPr algn="l" fontAlgn="b"/>
                      <a:r>
                        <a:rPr lang="en-GB" sz="1000" b="0" i="0" u="none" strike="noStrike" dirty="0">
                          <a:solidFill>
                            <a:schemeClr val="tx1"/>
                          </a:solidFill>
                          <a:latin typeface="Calibri"/>
                        </a:rPr>
                        <a:t>Mid (£5m to </a:t>
                      </a:r>
                      <a:r>
                        <a:rPr lang="en-GB" sz="1000" b="0" i="0" u="none" strike="noStrike" dirty="0" smtClean="0">
                          <a:solidFill>
                            <a:schemeClr val="tx1"/>
                          </a:solidFill>
                          <a:latin typeface="Calibri"/>
                        </a:rPr>
                        <a:t>£25m</a:t>
                      </a:r>
                      <a:r>
                        <a:rPr lang="en-GB" sz="1000" b="0" i="0" u="none" strike="noStrike" dirty="0">
                          <a:solidFill>
                            <a:schemeClr val="tx1"/>
                          </a:solidFill>
                          <a:latin typeface="Calibri"/>
                        </a:rPr>
                        <a:t>)</a:t>
                      </a: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GB" sz="1050" b="0" i="0" u="none" strike="noStrike" dirty="0">
                          <a:solidFill>
                            <a:srgbClr val="000000"/>
                          </a:solidFill>
                          <a:latin typeface="Calibri"/>
                        </a:rPr>
                        <a:t>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050" b="0" i="0" u="none" strike="noStrike" dirty="0">
                          <a:solidFill>
                            <a:srgbClr val="000000"/>
                          </a:solidFill>
                          <a:latin typeface="Calibri"/>
                        </a:rPr>
                        <a:t>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050" b="0" i="0" u="none" strike="noStrike" dirty="0">
                          <a:solidFill>
                            <a:srgbClr val="000000"/>
                          </a:solidFill>
                          <a:latin typeface="Calibri"/>
                        </a:rPr>
                        <a:t>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050" b="0" i="0" u="none" strike="noStrike" dirty="0">
                          <a:solidFill>
                            <a:srgbClr val="000000"/>
                          </a:solidFill>
                          <a:latin typeface="Calibri"/>
                        </a:rPr>
                        <a:t>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92567">
                <a:tc vMerge="1">
                  <a:txBody>
                    <a:bodyPr/>
                    <a:lstStyle/>
                    <a:p>
                      <a:endParaRPr lang="en-GB"/>
                    </a:p>
                  </a:txBody>
                  <a:tcPr/>
                </a:tc>
                <a:tc>
                  <a:txBody>
                    <a:bodyPr/>
                    <a:lstStyle/>
                    <a:p>
                      <a:pPr algn="l" fontAlgn="b"/>
                      <a:r>
                        <a:rPr lang="en-GB" sz="1000" b="0" i="0" u="none" strike="noStrike" dirty="0">
                          <a:solidFill>
                            <a:schemeClr val="tx1"/>
                          </a:solidFill>
                          <a:latin typeface="Calibri"/>
                        </a:rPr>
                        <a:t>High (£25m+)</a:t>
                      </a: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050" b="0" i="0" u="none" strike="noStrike" dirty="0">
                          <a:solidFill>
                            <a:srgbClr val="000000"/>
                          </a:solidFill>
                          <a:latin typeface="Calibri"/>
                        </a:rPr>
                        <a:t>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050" b="0" i="0" u="none" strike="noStrike" dirty="0">
                          <a:solidFill>
                            <a:srgbClr val="000000"/>
                          </a:solidFill>
                          <a:latin typeface="Calibri"/>
                        </a:rPr>
                        <a:t>12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05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050" b="0" i="0" u="none" strike="noStrike" dirty="0">
                          <a:solidFill>
                            <a:srgbClr val="000000"/>
                          </a:solidFill>
                          <a:latin typeface="Calibri"/>
                        </a:rPr>
                        <a:t>15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150324">
                <a:tc vMerge="1">
                  <a:txBody>
                    <a:bodyPr/>
                    <a:lstStyle/>
                    <a:p>
                      <a:endParaRPr lang="en-GB"/>
                    </a:p>
                  </a:txBody>
                  <a:tcPr/>
                </a:tc>
                <a:tc>
                  <a:txBody>
                    <a:bodyPr/>
                    <a:lstStyle/>
                    <a:p>
                      <a:pPr algn="l" fontAlgn="b"/>
                      <a:r>
                        <a:rPr lang="en-GB" sz="1000" b="0" i="0" u="none" strike="noStrike" dirty="0">
                          <a:solidFill>
                            <a:schemeClr val="tx1"/>
                          </a:solidFill>
                          <a:latin typeface="Calibri"/>
                        </a:rPr>
                        <a:t>Total</a:t>
                      </a: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GB" sz="1050" b="0" i="0" u="none" strike="noStrike" dirty="0">
                          <a:solidFill>
                            <a:srgbClr val="000000"/>
                          </a:solidFill>
                          <a:latin typeface="Calibri"/>
                        </a:rPr>
                        <a:t>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GB" sz="1050" b="0" i="0" u="none" strike="noStrike">
                          <a:solidFill>
                            <a:srgbClr val="000000"/>
                          </a:solidFill>
                          <a:latin typeface="Calibri"/>
                        </a:rPr>
                        <a:t>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GB" sz="1050" b="0" i="0" u="none" strike="noStrike">
                          <a:solidFill>
                            <a:srgbClr val="000000"/>
                          </a:solidFill>
                          <a:latin typeface="Calibri"/>
                        </a:rPr>
                        <a:t>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GB" sz="1050" b="0" i="0" u="none" strike="noStrike">
                          <a:solidFill>
                            <a:srgbClr val="000000"/>
                          </a:solidFill>
                          <a:latin typeface="Calibri"/>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GB" sz="1050" b="0" i="0" u="none" strike="noStrike" dirty="0">
                          <a:solidFill>
                            <a:srgbClr val="000000"/>
                          </a:solidFill>
                          <a:latin typeface="Calibri"/>
                        </a:rPr>
                        <a:t>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GB" sz="1050" b="0" i="0" u="none" strike="noStrike" dirty="0">
                          <a:solidFill>
                            <a:srgbClr val="000000"/>
                          </a:solidFill>
                          <a:latin typeface="Calibri"/>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10" name="Rounded Rectangular Callout 9"/>
          <p:cNvSpPr/>
          <p:nvPr/>
        </p:nvSpPr>
        <p:spPr>
          <a:xfrm>
            <a:off x="712833" y="1725075"/>
            <a:ext cx="1656184" cy="625694"/>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We’ve had a big change in our claims handling process</a:t>
            </a:r>
            <a:endParaRPr lang="en-GB" sz="1200" dirty="0"/>
          </a:p>
        </p:txBody>
      </p:sp>
      <p:sp>
        <p:nvSpPr>
          <p:cNvPr id="12" name="Rounded Rectangular Callout 11"/>
          <p:cNvSpPr/>
          <p:nvPr/>
        </p:nvSpPr>
        <p:spPr>
          <a:xfrm>
            <a:off x="2729057" y="1713104"/>
            <a:ext cx="1656184" cy="635776"/>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We just have the bordereaux available for that class</a:t>
            </a:r>
            <a:endParaRPr lang="en-GB" sz="1200" dirty="0"/>
          </a:p>
        </p:txBody>
      </p:sp>
      <p:sp>
        <p:nvSpPr>
          <p:cNvPr id="13" name="Rounded Rectangular Callout 12"/>
          <p:cNvSpPr/>
          <p:nvPr/>
        </p:nvSpPr>
        <p:spPr>
          <a:xfrm>
            <a:off x="4703981" y="1711753"/>
            <a:ext cx="1769492" cy="650165"/>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We had a few missing case estimates at year-end</a:t>
            </a:r>
            <a:endParaRPr lang="en-GB" sz="1200" dirty="0"/>
          </a:p>
        </p:txBody>
      </p:sp>
      <p:sp>
        <p:nvSpPr>
          <p:cNvPr id="14" name="Rounded Rectangular Callout 13"/>
          <p:cNvSpPr/>
          <p:nvPr/>
        </p:nvSpPr>
        <p:spPr>
          <a:xfrm>
            <a:off x="6689497" y="1700808"/>
            <a:ext cx="1656184" cy="635776"/>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The only triangle we have is net paid</a:t>
            </a:r>
            <a:endParaRPr lang="en-GB" sz="1200" dirty="0"/>
          </a:p>
        </p:txBody>
      </p:sp>
    </p:spTree>
    <p:extLst>
      <p:ext uri="{BB962C8B-B14F-4D97-AF65-F5344CB8AC3E}">
        <p14:creationId xmlns:p14="http://schemas.microsoft.com/office/powerpoint/2010/main" xmlns="" val="726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1" end="11"/>
                                            </p:txEl>
                                          </p:spTgt>
                                        </p:tgtEl>
                                        <p:attrNameLst>
                                          <p:attrName>style.visibility</p:attrName>
                                        </p:attrNameLst>
                                      </p:cBhvr>
                                      <p:to>
                                        <p:strVal val="visible"/>
                                      </p:to>
                                    </p:set>
                                    <p:animEffect transition="in" filter="fade">
                                      <p:cBhvr>
                                        <p:cTn id="2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dirty="0" smtClean="0">
                <a:solidFill>
                  <a:schemeClr val="accent1"/>
                </a:solidFill>
              </a:rPr>
              <a:t>Beyond “Bootstrap”</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79295" y="2708920"/>
            <a:ext cx="4955998" cy="3097499"/>
          </a:xfrm>
          <a:prstGeom prst="rect">
            <a:avLst/>
          </a:prstGeom>
        </p:spPr>
      </p:pic>
      <p:sp>
        <p:nvSpPr>
          <p:cNvPr id="57" name="Content Placeholder 2"/>
          <p:cNvSpPr txBox="1">
            <a:spLocks/>
          </p:cNvSpPr>
          <p:nvPr/>
        </p:nvSpPr>
        <p:spPr bwMode="auto">
          <a:xfrm>
            <a:off x="2267744" y="1524499"/>
            <a:ext cx="6450012" cy="729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1587" indent="0">
              <a:buNone/>
            </a:pPr>
            <a:r>
              <a:rPr lang="en-GB" sz="1800" dirty="0" smtClean="0">
                <a:solidFill>
                  <a:schemeClr val="tx1"/>
                </a:solidFill>
              </a:rPr>
              <a:t>Definition of “Bootstrap” - triangle techniques based on chain ladder, such as Mack or ODP bootstrap</a:t>
            </a:r>
            <a:endParaRPr lang="en-GB" sz="1800" dirty="0">
              <a:solidFill>
                <a:schemeClr val="tx1"/>
              </a:solidFill>
            </a:endParaRPr>
          </a:p>
          <a:p>
            <a:pPr lvl="1"/>
            <a:endParaRPr lang="en-GB" sz="1800" dirty="0" smtClean="0">
              <a:solidFill>
                <a:schemeClr val="tx1"/>
              </a:solidFill>
            </a:endParaRPr>
          </a:p>
          <a:p>
            <a:pPr lvl="1"/>
            <a:endParaRPr lang="en-GB" sz="1800" dirty="0">
              <a:solidFill>
                <a:schemeClr val="tx1"/>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2</a:t>
            </a:fld>
            <a:endParaRPr lang="en-GB"/>
          </a:p>
        </p:txBody>
      </p:sp>
      <p:sp>
        <p:nvSpPr>
          <p:cNvPr id="10" name="Right Triangle 9"/>
          <p:cNvSpPr/>
          <p:nvPr/>
        </p:nvSpPr>
        <p:spPr>
          <a:xfrm>
            <a:off x="683568" y="1404736"/>
            <a:ext cx="1656184" cy="968735"/>
          </a:xfrm>
          <a:prstGeom prst="rtTriangle">
            <a:avLst/>
          </a:prstGeom>
          <a:solidFill>
            <a:schemeClr val="accent1">
              <a:lumMod val="75000"/>
            </a:schemeClr>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bwMode="auto">
          <a:xfrm>
            <a:off x="3379295" y="5805596"/>
            <a:ext cx="4955998" cy="360040"/>
          </a:xfrm>
          <a:prstGeom prst="rect">
            <a:avLst/>
          </a:prstGeom>
          <a:solidFill>
            <a:schemeClr val="accent2"/>
          </a:solidFill>
          <a:ln>
            <a:solidFill>
              <a:schemeClr val="accent2"/>
            </a:solidFill>
          </a:ln>
          <a:effectLs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95250" indent="0">
              <a:buNone/>
            </a:pPr>
            <a:r>
              <a:rPr lang="en-GB" sz="1500" dirty="0" smtClean="0">
                <a:solidFill>
                  <a:schemeClr val="bg1"/>
                </a:solidFill>
              </a:rPr>
              <a:t>The past is not necessarily a good guide to the future</a:t>
            </a:r>
            <a:endParaRPr lang="en-GB" sz="1500" dirty="0">
              <a:solidFill>
                <a:schemeClr val="bg1"/>
              </a:solidFill>
            </a:endParaRPr>
          </a:p>
          <a:p>
            <a:pPr lvl="1"/>
            <a:endParaRPr lang="en-GB" sz="1800" dirty="0" smtClean="0">
              <a:solidFill>
                <a:schemeClr val="tx1"/>
              </a:solidFill>
            </a:endParaRPr>
          </a:p>
          <a:p>
            <a:pPr lvl="1"/>
            <a:endParaRPr lang="en-GB" sz="1800" dirty="0">
              <a:solidFill>
                <a:schemeClr val="tx1"/>
              </a:solidFill>
            </a:endParaRPr>
          </a:p>
        </p:txBody>
      </p:sp>
      <p:sp>
        <p:nvSpPr>
          <p:cNvPr id="11" name="Rectangle 10"/>
          <p:cNvSpPr/>
          <p:nvPr/>
        </p:nvSpPr>
        <p:spPr>
          <a:xfrm>
            <a:off x="683569" y="2708921"/>
            <a:ext cx="2448271" cy="5760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limited measure</a:t>
            </a:r>
            <a:endParaRPr lang="en-GB" dirty="0"/>
          </a:p>
        </p:txBody>
      </p:sp>
    </p:spTree>
    <p:extLst>
      <p:ext uri="{BB962C8B-B14F-4D97-AF65-F5344CB8AC3E}">
        <p14:creationId xmlns:p14="http://schemas.microsoft.com/office/powerpoint/2010/main" xmlns="" val="35635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p>
            <a:r>
              <a:rPr lang="en-GB" sz="3200" dirty="0" smtClean="0"/>
              <a:t>Data uncertainty – additional dimensions</a:t>
            </a:r>
            <a:endParaRPr lang="en-GB" sz="3200" dirty="0"/>
          </a:p>
        </p:txBody>
      </p:sp>
      <p:sp>
        <p:nvSpPr>
          <p:cNvPr id="3" name="Content Placeholder 2"/>
          <p:cNvSpPr>
            <a:spLocks noGrp="1"/>
          </p:cNvSpPr>
          <p:nvPr>
            <p:ph idx="1"/>
          </p:nvPr>
        </p:nvSpPr>
        <p:spPr>
          <a:xfrm>
            <a:off x="433252" y="967316"/>
            <a:ext cx="8229600" cy="4525963"/>
          </a:xfrm>
        </p:spPr>
        <p:txBody>
          <a:bodyPr>
            <a:normAutofit/>
          </a:bodyPr>
          <a:lstStyle/>
          <a:p>
            <a:pPr>
              <a:buNone/>
            </a:pPr>
            <a:endParaRPr lang="en-GB" sz="1400" dirty="0" smtClean="0"/>
          </a:p>
          <a:p>
            <a:r>
              <a:rPr lang="en-GB" sz="1600" dirty="0" smtClean="0"/>
              <a:t>Locating potential data uncertainty as a first step towards a finer measurement, the table below should provide a clearer path.</a:t>
            </a:r>
            <a:endParaRPr lang="en-GB" sz="1600" dirty="0"/>
          </a:p>
          <a:p>
            <a:endParaRPr lang="en-GB" sz="2000" dirty="0" smtClean="0"/>
          </a:p>
          <a:p>
            <a:endParaRPr lang="en-GB" sz="1400" dirty="0" smtClean="0"/>
          </a:p>
        </p:txBody>
      </p:sp>
      <p:graphicFrame>
        <p:nvGraphicFramePr>
          <p:cNvPr id="31" name="Table 30"/>
          <p:cNvGraphicFramePr>
            <a:graphicFrameLocks noGrp="1"/>
          </p:cNvGraphicFramePr>
          <p:nvPr>
            <p:extLst>
              <p:ext uri="{D42A27DB-BD31-4B8C-83A1-F6EECF244321}">
                <p14:modId xmlns:p14="http://schemas.microsoft.com/office/powerpoint/2010/main" xmlns="" val="3588378686"/>
              </p:ext>
            </p:extLst>
          </p:nvPr>
        </p:nvGraphicFramePr>
        <p:xfrm>
          <a:off x="395536" y="1988840"/>
          <a:ext cx="8136904" cy="3768183"/>
        </p:xfrm>
        <a:graphic>
          <a:graphicData uri="http://schemas.openxmlformats.org/drawingml/2006/table">
            <a:tbl>
              <a:tblPr>
                <a:tableStyleId>{5C22544A-7EE6-4342-B048-85BDC9FD1C3A}</a:tableStyleId>
              </a:tblPr>
              <a:tblGrid>
                <a:gridCol w="1477892"/>
                <a:gridCol w="1656745"/>
                <a:gridCol w="1732052"/>
                <a:gridCol w="1732052"/>
                <a:gridCol w="1538163"/>
              </a:tblGrid>
              <a:tr h="212539">
                <a:tc rowSpan="2">
                  <a:txBody>
                    <a:bodyPr/>
                    <a:lstStyle/>
                    <a:p>
                      <a:pPr algn="ctr" fontAlgn="ctr"/>
                      <a:r>
                        <a:rPr lang="en-GB" sz="1400" b="1" u="none" strike="noStrike" dirty="0">
                          <a:solidFill>
                            <a:schemeClr val="bg1"/>
                          </a:solidFill>
                          <a:effectLst/>
                        </a:rPr>
                        <a:t>Stages</a:t>
                      </a:r>
                      <a:endParaRPr lang="en-GB" sz="1400" b="1" i="0" u="none" strike="noStrike" dirty="0">
                        <a:solidFill>
                          <a:schemeClr val="bg1"/>
                        </a:solidFill>
                        <a:effectLst/>
                        <a:latin typeface="Calibri"/>
                      </a:endParaRPr>
                    </a:p>
                  </a:txBody>
                  <a:tcPr marL="8241" marR="8241" marT="8241" marB="0" anchor="ctr">
                    <a:solidFill>
                      <a:schemeClr val="accent2"/>
                    </a:solidFill>
                  </a:tcPr>
                </a:tc>
                <a:tc gridSpan="4">
                  <a:txBody>
                    <a:bodyPr/>
                    <a:lstStyle/>
                    <a:p>
                      <a:pPr algn="ctr" fontAlgn="ctr"/>
                      <a:r>
                        <a:rPr lang="en-GB" sz="1400" b="1" u="none" strike="noStrike" dirty="0">
                          <a:solidFill>
                            <a:schemeClr val="bg1"/>
                          </a:solidFill>
                          <a:effectLst/>
                        </a:rPr>
                        <a:t>Data uncertainty sources</a:t>
                      </a:r>
                      <a:endParaRPr lang="en-GB" sz="1400" b="1" i="0" u="none" strike="noStrike" dirty="0">
                        <a:solidFill>
                          <a:schemeClr val="bg1"/>
                        </a:solidFill>
                        <a:effectLst/>
                        <a:latin typeface="Calibri"/>
                      </a:endParaRPr>
                    </a:p>
                  </a:txBody>
                  <a:tcPr marL="8241" marR="8241" marT="8241" marB="0" anchor="c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83306">
                <a:tc vMerge="1">
                  <a:txBody>
                    <a:bodyPr/>
                    <a:lstStyle/>
                    <a:p>
                      <a:endParaRPr lang="en-GB"/>
                    </a:p>
                  </a:txBody>
                  <a:tcPr/>
                </a:tc>
                <a:tc>
                  <a:txBody>
                    <a:bodyPr/>
                    <a:lstStyle/>
                    <a:p>
                      <a:pPr algn="ctr" fontAlgn="ctr"/>
                      <a:r>
                        <a:rPr lang="en-GB" sz="1200" b="1" u="none" strike="noStrike" dirty="0">
                          <a:solidFill>
                            <a:schemeClr val="bg1"/>
                          </a:solidFill>
                          <a:effectLst/>
                        </a:rPr>
                        <a:t>Operation</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b="1" u="none" strike="noStrike" dirty="0">
                          <a:solidFill>
                            <a:schemeClr val="bg1"/>
                          </a:solidFill>
                          <a:effectLst/>
                        </a:rPr>
                        <a:t>System</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b="1" u="none" strike="noStrike" dirty="0">
                          <a:solidFill>
                            <a:schemeClr val="bg1"/>
                          </a:solidFill>
                          <a:effectLst/>
                        </a:rPr>
                        <a:t>Real world</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b="1" u="none" strike="noStrike" dirty="0">
                          <a:solidFill>
                            <a:schemeClr val="bg1"/>
                          </a:solidFill>
                          <a:effectLst/>
                        </a:rPr>
                        <a:t>Expert judgement</a:t>
                      </a:r>
                      <a:endParaRPr lang="en-GB" sz="1200" b="1" i="0" u="none" strike="noStrike" dirty="0">
                        <a:solidFill>
                          <a:schemeClr val="bg1"/>
                        </a:solidFill>
                        <a:effectLst/>
                        <a:latin typeface="Calibri"/>
                      </a:endParaRPr>
                    </a:p>
                  </a:txBody>
                  <a:tcPr marL="8241" marR="8241" marT="8241" marB="0" anchor="ctr">
                    <a:solidFill>
                      <a:schemeClr val="accent2"/>
                    </a:solidFill>
                  </a:tcPr>
                </a:tc>
              </a:tr>
              <a:tr h="579297">
                <a:tc>
                  <a:txBody>
                    <a:bodyPr/>
                    <a:lstStyle/>
                    <a:p>
                      <a:pPr algn="ctr" fontAlgn="ctr"/>
                      <a:r>
                        <a:rPr lang="en-GB" sz="1200" b="1" u="none" strike="noStrike" dirty="0">
                          <a:solidFill>
                            <a:schemeClr val="bg1"/>
                          </a:solidFill>
                          <a:effectLst/>
                        </a:rPr>
                        <a:t>Target and obtain</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Negligence in </a:t>
                      </a:r>
                      <a:r>
                        <a:rPr lang="en-GB" sz="1200" u="none" strike="noStrike" dirty="0" smtClean="0">
                          <a:effectLst/>
                          <a:latin typeface="Arial" panose="020B0604020202020204" pitchFamily="34" charset="0"/>
                          <a:cs typeface="Arial" panose="020B0604020202020204" pitchFamily="34" charset="0"/>
                        </a:rPr>
                        <a:t>planning. </a:t>
                      </a:r>
                      <a:r>
                        <a:rPr lang="en-GB" sz="1200" u="none" strike="noStrike" dirty="0">
                          <a:effectLst/>
                          <a:latin typeface="Arial" panose="020B0604020202020204" pitchFamily="34" charset="0"/>
                          <a:cs typeface="Arial" panose="020B0604020202020204" pitchFamily="34" charset="0"/>
                        </a:rPr>
                        <a:t/>
                      </a:r>
                      <a:br>
                        <a:rPr lang="en-GB" sz="1200" u="none" strike="noStrike" dirty="0">
                          <a:effectLst/>
                          <a:latin typeface="Arial" panose="020B0604020202020204" pitchFamily="34" charset="0"/>
                          <a:cs typeface="Arial" panose="020B0604020202020204" pitchFamily="34" charset="0"/>
                        </a:rPr>
                      </a:br>
                      <a:r>
                        <a:rPr lang="en-GB" sz="1200" u="none" strike="noStrike" dirty="0">
                          <a:effectLst/>
                          <a:latin typeface="Arial" panose="020B0604020202020204" pitchFamily="34" charset="0"/>
                          <a:cs typeface="Arial" panose="020B0604020202020204" pitchFamily="34" charset="0"/>
                        </a:rPr>
                        <a:t>Missing out </a:t>
                      </a:r>
                      <a:r>
                        <a:rPr lang="en-GB" sz="1200" u="none" strike="noStrike" dirty="0" smtClean="0">
                          <a:effectLst/>
                          <a:latin typeface="Arial" panose="020B0604020202020204" pitchFamily="34" charset="0"/>
                          <a:cs typeface="Arial" panose="020B0604020202020204" pitchFamily="34" charset="0"/>
                        </a:rPr>
                        <a:t>certain classes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New </a:t>
                      </a:r>
                      <a:r>
                        <a:rPr lang="en-GB" sz="1200" u="none" strike="noStrike" dirty="0" smtClean="0">
                          <a:effectLst/>
                          <a:latin typeface="Arial" panose="020B0604020202020204" pitchFamily="34" charset="0"/>
                          <a:cs typeface="Arial" panose="020B0604020202020204" pitchFamily="34" charset="0"/>
                        </a:rPr>
                        <a:t>classes falling</a:t>
                      </a:r>
                      <a:r>
                        <a:rPr lang="en-GB" sz="1200" u="none" strike="noStrike" baseline="0" dirty="0" smtClean="0">
                          <a:effectLst/>
                          <a:latin typeface="Arial" panose="020B0604020202020204" pitchFamily="34" charset="0"/>
                          <a:cs typeface="Arial" panose="020B0604020202020204" pitchFamily="34" charset="0"/>
                        </a:rPr>
                        <a:t> </a:t>
                      </a:r>
                      <a:r>
                        <a:rPr lang="en-GB" sz="1200" u="none" strike="noStrike" dirty="0" smtClean="0">
                          <a:effectLst/>
                          <a:latin typeface="Arial" panose="020B0604020202020204" pitchFamily="34" charset="0"/>
                          <a:cs typeface="Arial" panose="020B0604020202020204" pitchFamily="34" charset="0"/>
                        </a:rPr>
                        <a:t>outside </a:t>
                      </a:r>
                      <a:r>
                        <a:rPr lang="en-GB" sz="1200" u="none" strike="noStrike" dirty="0">
                          <a:effectLst/>
                          <a:latin typeface="Arial" panose="020B0604020202020204" pitchFamily="34" charset="0"/>
                          <a:cs typeface="Arial" panose="020B0604020202020204" pitchFamily="34" charset="0"/>
                        </a:rPr>
                        <a:t>system </a:t>
                      </a:r>
                      <a:r>
                        <a:rPr lang="en-GB" sz="1200" u="none" strike="noStrike" dirty="0" smtClean="0">
                          <a:effectLst/>
                          <a:latin typeface="Arial" panose="020B0604020202020204" pitchFamily="34" charset="0"/>
                          <a:cs typeface="Arial" panose="020B0604020202020204" pitchFamily="34" charset="0"/>
                        </a:rPr>
                        <a:t>scope.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accent3">
                        <a:lumMod val="20000"/>
                        <a:lumOff val="80000"/>
                      </a:schemeClr>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Little data with new </a:t>
                      </a:r>
                      <a:r>
                        <a:rPr lang="en-GB" sz="1200" u="none" strike="noStrike" dirty="0" smtClean="0">
                          <a:effectLst/>
                          <a:latin typeface="Arial" panose="020B0604020202020204" pitchFamily="34" charset="0"/>
                          <a:cs typeface="Arial" panose="020B0604020202020204" pitchFamily="34" charset="0"/>
                        </a:rPr>
                        <a:t>business.</a:t>
                      </a:r>
                      <a:r>
                        <a:rPr lang="en-GB" sz="1200" u="none" strike="noStrike" baseline="0" dirty="0">
                          <a:effectLst/>
                          <a:latin typeface="Arial" panose="020B0604020202020204" pitchFamily="34" charset="0"/>
                          <a:cs typeface="Arial" panose="020B0604020202020204" pitchFamily="34" charset="0"/>
                        </a:rPr>
                        <a:t> </a:t>
                      </a:r>
                      <a:r>
                        <a:rPr lang="en-GB" sz="1200" u="none" strike="noStrike" dirty="0" smtClean="0">
                          <a:effectLst/>
                          <a:latin typeface="Arial" panose="020B0604020202020204" pitchFamily="34" charset="0"/>
                          <a:cs typeface="Arial" panose="020B0604020202020204" pitchFamily="34" charset="0"/>
                        </a:rPr>
                        <a:t>Evolving </a:t>
                      </a:r>
                      <a:r>
                        <a:rPr lang="en-GB" sz="1200" u="none" strike="noStrike" dirty="0">
                          <a:effectLst/>
                          <a:latin typeface="Arial" panose="020B0604020202020204" pitchFamily="34" charset="0"/>
                          <a:cs typeface="Arial" panose="020B0604020202020204" pitchFamily="34" charset="0"/>
                        </a:rPr>
                        <a:t>risk changing target </a:t>
                      </a:r>
                      <a:r>
                        <a:rPr lang="en-GB" sz="1200" u="none" strike="noStrike" dirty="0" smtClean="0">
                          <a:effectLst/>
                          <a:latin typeface="Arial" panose="020B0604020202020204" pitchFamily="34" charset="0"/>
                          <a:cs typeface="Arial" panose="020B0604020202020204" pitchFamily="34" charset="0"/>
                        </a:rPr>
                        <a:t>scope.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marL="0" algn="ctr" defTabSz="914400" rtl="0" eaLnBrk="1" fontAlgn="ctr" latinLnBrk="0" hangingPunct="1"/>
                      <a:r>
                        <a:rPr lang="en-GB" sz="1200" u="none" strike="noStrike" kern="1200" dirty="0">
                          <a:solidFill>
                            <a:schemeClr val="dk1"/>
                          </a:solidFill>
                          <a:effectLst/>
                          <a:latin typeface="Arial" panose="020B0604020202020204" pitchFamily="34" charset="0"/>
                          <a:ea typeface="+mn-ea"/>
                          <a:cs typeface="Arial" panose="020B0604020202020204" pitchFamily="34" charset="0"/>
                        </a:rPr>
                        <a:t>Not seeing the complete </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picture.</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8241" marR="8241" marT="8241" marB="0" anchor="ctr">
                    <a:solidFill>
                      <a:schemeClr val="accent3">
                        <a:lumMod val="20000"/>
                        <a:lumOff val="80000"/>
                      </a:schemeClr>
                    </a:solidFill>
                  </a:tcPr>
                </a:tc>
              </a:tr>
              <a:tr h="709511">
                <a:tc>
                  <a:txBody>
                    <a:bodyPr/>
                    <a:lstStyle/>
                    <a:p>
                      <a:pPr algn="ctr" fontAlgn="ctr"/>
                      <a:r>
                        <a:rPr lang="en-GB" sz="1200" b="1" u="none" strike="noStrike" dirty="0">
                          <a:solidFill>
                            <a:schemeClr val="bg1"/>
                          </a:solidFill>
                          <a:effectLst/>
                        </a:rPr>
                        <a:t>Store and share</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Inconsistent </a:t>
                      </a:r>
                      <a:r>
                        <a:rPr lang="en-GB" sz="1200" u="none" strike="noStrike" dirty="0" smtClean="0">
                          <a:effectLst/>
                          <a:latin typeface="Arial" panose="020B0604020202020204" pitchFamily="34" charset="0"/>
                          <a:cs typeface="Arial" panose="020B0604020202020204" pitchFamily="34" charset="0"/>
                        </a:rPr>
                        <a:t>formats with claims input.</a:t>
                      </a:r>
                      <a:r>
                        <a:rPr lang="en-GB" sz="1200" u="none" strike="noStrike" dirty="0">
                          <a:effectLst/>
                          <a:latin typeface="Arial" panose="020B0604020202020204" pitchFamily="34" charset="0"/>
                          <a:cs typeface="Arial" panose="020B0604020202020204" pitchFamily="34" charset="0"/>
                        </a:rPr>
                        <a:t/>
                      </a:r>
                      <a:br>
                        <a:rPr lang="en-GB" sz="1200" u="none" strike="noStrike" dirty="0">
                          <a:effectLst/>
                          <a:latin typeface="Arial" panose="020B0604020202020204" pitchFamily="34" charset="0"/>
                          <a:cs typeface="Arial" panose="020B0604020202020204" pitchFamily="34" charset="0"/>
                        </a:rPr>
                      </a:br>
                      <a:r>
                        <a:rPr lang="en-GB" sz="1200" u="none" strike="noStrike" dirty="0">
                          <a:effectLst/>
                          <a:latin typeface="Arial" panose="020B0604020202020204" pitchFamily="34" charset="0"/>
                          <a:cs typeface="Arial" panose="020B0604020202020204" pitchFamily="34" charset="0"/>
                        </a:rPr>
                        <a:t>Loose definition and </a:t>
                      </a:r>
                      <a:r>
                        <a:rPr lang="en-GB" sz="1200" u="none" strike="noStrike" dirty="0" smtClean="0">
                          <a:effectLst/>
                          <a:latin typeface="Arial" panose="020B0604020202020204" pitchFamily="34" charset="0"/>
                          <a:cs typeface="Arial" panose="020B0604020202020204" pitchFamily="34" charset="0"/>
                        </a:rPr>
                        <a:t>labelling.</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Lack of storage </a:t>
                      </a:r>
                      <a:r>
                        <a:rPr lang="en-GB" sz="1200" u="none" strike="noStrike" dirty="0" smtClean="0">
                          <a:effectLst/>
                          <a:latin typeface="Arial" panose="020B0604020202020204" pitchFamily="34" charset="0"/>
                          <a:cs typeface="Arial" panose="020B0604020202020204" pitchFamily="34" charset="0"/>
                        </a:rPr>
                        <a:t>capacity.</a:t>
                      </a:r>
                      <a:r>
                        <a:rPr lang="en-GB" sz="1200" u="none" strike="noStrike" dirty="0">
                          <a:effectLst/>
                          <a:latin typeface="Arial" panose="020B0604020202020204" pitchFamily="34" charset="0"/>
                          <a:cs typeface="Arial" panose="020B0604020202020204" pitchFamily="34" charset="0"/>
                        </a:rPr>
                        <a:t/>
                      </a:r>
                      <a:br>
                        <a:rPr lang="en-GB" sz="1200" u="none" strike="noStrike" dirty="0">
                          <a:effectLst/>
                          <a:latin typeface="Arial" panose="020B0604020202020204" pitchFamily="34" charset="0"/>
                          <a:cs typeface="Arial" panose="020B0604020202020204" pitchFamily="34" charset="0"/>
                        </a:rPr>
                      </a:br>
                      <a:r>
                        <a:rPr lang="en-GB" sz="1200" u="none" strike="noStrike" dirty="0">
                          <a:effectLst/>
                          <a:latin typeface="Arial" panose="020B0604020202020204" pitchFamily="34" charset="0"/>
                          <a:cs typeface="Arial" panose="020B0604020202020204" pitchFamily="34" charset="0"/>
                        </a:rPr>
                        <a:t>Lack of security control on </a:t>
                      </a:r>
                      <a:r>
                        <a:rPr lang="en-GB" sz="1200" u="none" strike="noStrike" dirty="0" smtClean="0">
                          <a:effectLst/>
                          <a:latin typeface="Arial" panose="020B0604020202020204" pitchFamily="34" charset="0"/>
                          <a:cs typeface="Arial" panose="020B0604020202020204" pitchFamily="34" charset="0"/>
                        </a:rPr>
                        <a:t>access.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accent3">
                        <a:lumMod val="20000"/>
                        <a:lumOff val="80000"/>
                      </a:schemeClr>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Underlying risk </a:t>
                      </a:r>
                      <a:r>
                        <a:rPr lang="en-GB" sz="1200" u="none" strike="noStrike" dirty="0" smtClean="0">
                          <a:effectLst/>
                          <a:latin typeface="Arial" panose="020B0604020202020204" pitchFamily="34" charset="0"/>
                          <a:cs typeface="Arial" panose="020B0604020202020204" pitchFamily="34" charset="0"/>
                        </a:rPr>
                        <a:t>evolving ignored.</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marL="0" algn="ctr" defTabSz="914400" rtl="0" eaLnBrk="1" fontAlgn="ctr" latinLnBrk="0" hangingPunct="1"/>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Having to choose which data should be stored.</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8241" marR="8241" marT="8241" marB="0" anchor="ctr">
                    <a:solidFill>
                      <a:schemeClr val="accent3">
                        <a:lumMod val="20000"/>
                        <a:lumOff val="80000"/>
                      </a:schemeClr>
                    </a:solidFill>
                  </a:tcPr>
                </a:tc>
              </a:tr>
              <a:tr h="709511">
                <a:tc>
                  <a:txBody>
                    <a:bodyPr/>
                    <a:lstStyle/>
                    <a:p>
                      <a:pPr algn="ctr" fontAlgn="ctr"/>
                      <a:r>
                        <a:rPr lang="en-GB" sz="1200" b="1" u="none" strike="noStrike" dirty="0">
                          <a:solidFill>
                            <a:schemeClr val="bg1"/>
                          </a:solidFill>
                          <a:effectLst/>
                        </a:rPr>
                        <a:t>Use</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Incorrect data </a:t>
                      </a:r>
                      <a:r>
                        <a:rPr lang="en-GB" sz="1200" u="none" strike="noStrike" dirty="0" smtClean="0">
                          <a:effectLst/>
                          <a:latin typeface="Arial" panose="020B0604020202020204" pitchFamily="34" charset="0"/>
                          <a:cs typeface="Arial" panose="020B0604020202020204" pitchFamily="34" charset="0"/>
                        </a:rPr>
                        <a:t>used.</a:t>
                      </a:r>
                      <a:r>
                        <a:rPr lang="en-GB" sz="1200" u="none" strike="noStrike" dirty="0">
                          <a:effectLst/>
                          <a:latin typeface="Arial" panose="020B0604020202020204" pitchFamily="34" charset="0"/>
                          <a:cs typeface="Arial" panose="020B0604020202020204" pitchFamily="34" charset="0"/>
                        </a:rPr>
                        <a:t/>
                      </a:r>
                      <a:br>
                        <a:rPr lang="en-GB" sz="1200" u="none" strike="noStrike" dirty="0">
                          <a:effectLst/>
                          <a:latin typeface="Arial" panose="020B0604020202020204" pitchFamily="34" charset="0"/>
                          <a:cs typeface="Arial" panose="020B0604020202020204" pitchFamily="34" charset="0"/>
                        </a:rPr>
                      </a:br>
                      <a:r>
                        <a:rPr lang="en-GB" sz="1200" u="none" strike="noStrike" dirty="0">
                          <a:effectLst/>
                          <a:latin typeface="Arial" panose="020B0604020202020204" pitchFamily="34" charset="0"/>
                          <a:cs typeface="Arial" panose="020B0604020202020204" pitchFamily="34" charset="0"/>
                        </a:rPr>
                        <a:t>Error </a:t>
                      </a:r>
                      <a:r>
                        <a:rPr lang="en-GB" sz="1200" u="none" strike="noStrike" dirty="0" smtClean="0">
                          <a:effectLst/>
                          <a:latin typeface="Arial" panose="020B0604020202020204" pitchFamily="34" charset="0"/>
                          <a:cs typeface="Arial" panose="020B0604020202020204" pitchFamily="34" charset="0"/>
                        </a:rPr>
                        <a:t>linking </a:t>
                      </a:r>
                      <a:r>
                        <a:rPr lang="en-GB" sz="1200" u="none" strike="noStrike" dirty="0">
                          <a:effectLst/>
                          <a:latin typeface="Arial" panose="020B0604020202020204" pitchFamily="34" charset="0"/>
                          <a:cs typeface="Arial" panose="020B0604020202020204" pitchFamily="34" charset="0"/>
                        </a:rPr>
                        <a:t>to </a:t>
                      </a:r>
                      <a:r>
                        <a:rPr lang="en-GB" sz="1200" u="none" strike="noStrike" dirty="0" smtClean="0">
                          <a:effectLst/>
                          <a:latin typeface="Arial" panose="020B0604020202020204" pitchFamily="34" charset="0"/>
                          <a:cs typeface="Arial" panose="020B0604020202020204" pitchFamily="34" charset="0"/>
                        </a:rPr>
                        <a:t>model.</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Poor data output </a:t>
                      </a:r>
                      <a:r>
                        <a:rPr lang="en-GB" sz="1200" u="none" strike="noStrike" dirty="0" smtClean="0">
                          <a:effectLst/>
                          <a:latin typeface="Arial" panose="020B0604020202020204" pitchFamily="34" charset="0"/>
                          <a:cs typeface="Arial" panose="020B0604020202020204" pitchFamily="34" charset="0"/>
                        </a:rPr>
                        <a:t>functionality.</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accent3">
                        <a:lumMod val="20000"/>
                        <a:lumOff val="80000"/>
                      </a:schemeClr>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Model or method </a:t>
                      </a:r>
                      <a:r>
                        <a:rPr lang="en-GB" sz="1200" u="none" strike="noStrike" dirty="0" smtClean="0">
                          <a:effectLst/>
                          <a:latin typeface="Arial" panose="020B0604020202020204" pitchFamily="34" charset="0"/>
                          <a:cs typeface="Arial" panose="020B0604020202020204" pitchFamily="34" charset="0"/>
                        </a:rPr>
                        <a:t>change.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marL="0" algn="ctr" defTabSz="914400" rtl="0" eaLnBrk="1" fontAlgn="ctr" latinLnBrk="0" hangingPunct="1"/>
                      <a:r>
                        <a:rPr lang="en-GB" sz="1200" u="none" strike="noStrike" kern="1200" dirty="0">
                          <a:solidFill>
                            <a:schemeClr val="dk1"/>
                          </a:solidFill>
                          <a:effectLst/>
                          <a:latin typeface="Arial" panose="020B0604020202020204" pitchFamily="34" charset="0"/>
                          <a:ea typeface="+mn-ea"/>
                          <a:cs typeface="Arial" panose="020B0604020202020204" pitchFamily="34" charset="0"/>
                        </a:rPr>
                        <a:t>Assumptions replacing </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data.</a:t>
                      </a:r>
                      <a:r>
                        <a:rPr lang="en-GB" sz="1200" u="none" strike="noStrike" kern="1200" dirty="0">
                          <a:solidFill>
                            <a:schemeClr val="dk1"/>
                          </a:solidFill>
                          <a:effectLst/>
                          <a:latin typeface="Arial" panose="020B0604020202020204" pitchFamily="34" charset="0"/>
                          <a:ea typeface="+mn-ea"/>
                          <a:cs typeface="Arial" panose="020B0604020202020204" pitchFamily="34" charset="0"/>
                        </a:rPr>
                        <a:t/>
                      </a:r>
                      <a:br>
                        <a:rPr lang="en-GB" sz="1200" u="none" strike="noStrike" kern="1200" dirty="0">
                          <a:solidFill>
                            <a:schemeClr val="dk1"/>
                          </a:solidFill>
                          <a:effectLst/>
                          <a:latin typeface="Arial" panose="020B0604020202020204" pitchFamily="34" charset="0"/>
                          <a:ea typeface="+mn-ea"/>
                          <a:cs typeface="Arial" panose="020B0604020202020204" pitchFamily="34" charset="0"/>
                        </a:rPr>
                      </a:br>
                      <a:r>
                        <a:rPr lang="en-GB" sz="1200" u="none" strike="noStrike" kern="1200" dirty="0">
                          <a:solidFill>
                            <a:schemeClr val="dk1"/>
                          </a:solidFill>
                          <a:effectLst/>
                          <a:latin typeface="Arial" panose="020B0604020202020204" pitchFamily="34" charset="0"/>
                          <a:ea typeface="+mn-ea"/>
                          <a:cs typeface="Arial" panose="020B0604020202020204" pitchFamily="34" charset="0"/>
                        </a:rPr>
                        <a:t>Selection of data and amount to </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use.</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8241" marR="8241" marT="8241" marB="0" anchor="ctr">
                    <a:solidFill>
                      <a:schemeClr val="accent3">
                        <a:lumMod val="20000"/>
                        <a:lumOff val="80000"/>
                      </a:schemeClr>
                    </a:solidFill>
                  </a:tcPr>
                </a:tc>
              </a:tr>
              <a:tr h="709511">
                <a:tc>
                  <a:txBody>
                    <a:bodyPr/>
                    <a:lstStyle/>
                    <a:p>
                      <a:pPr algn="ctr" fontAlgn="ctr"/>
                      <a:r>
                        <a:rPr lang="en-GB" sz="1200" b="1" u="none" strike="noStrike" dirty="0">
                          <a:solidFill>
                            <a:schemeClr val="bg1"/>
                          </a:solidFill>
                          <a:effectLst/>
                        </a:rPr>
                        <a:t>Maintain</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u="none" strike="noStrike" dirty="0" smtClean="0">
                          <a:effectLst/>
                          <a:latin typeface="Arial" panose="020B0604020202020204" pitchFamily="34" charset="0"/>
                          <a:cs typeface="Arial" panose="020B0604020202020204" pitchFamily="34" charset="0"/>
                        </a:rPr>
                        <a:t>No documentation</a:t>
                      </a:r>
                      <a:r>
                        <a:rPr lang="en-GB" sz="1200" u="none" strike="noStrike" baseline="0" dirty="0" smtClean="0">
                          <a:effectLst/>
                          <a:latin typeface="Arial" panose="020B0604020202020204" pitchFamily="34" charset="0"/>
                          <a:cs typeface="Arial" panose="020B0604020202020204" pitchFamily="34" charset="0"/>
                        </a:rPr>
                        <a:t> on claims data manipulation.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Inflexible for data </a:t>
                      </a:r>
                      <a:r>
                        <a:rPr lang="en-GB" sz="1200" u="none" strike="noStrike" dirty="0" smtClean="0">
                          <a:effectLst/>
                          <a:latin typeface="Arial" panose="020B0604020202020204" pitchFamily="34" charset="0"/>
                          <a:cs typeface="Arial" panose="020B0604020202020204" pitchFamily="34" charset="0"/>
                        </a:rPr>
                        <a:t>adjustments.</a:t>
                      </a:r>
                      <a:r>
                        <a:rPr lang="en-GB" sz="1200" u="none" strike="noStrike" dirty="0">
                          <a:effectLst/>
                          <a:latin typeface="Arial" panose="020B0604020202020204" pitchFamily="34" charset="0"/>
                          <a:cs typeface="Arial" panose="020B0604020202020204" pitchFamily="34" charset="0"/>
                        </a:rPr>
                        <a:t/>
                      </a:r>
                      <a:br>
                        <a:rPr lang="en-GB" sz="1200" u="none" strike="noStrike" dirty="0">
                          <a:effectLst/>
                          <a:latin typeface="Arial" panose="020B0604020202020204" pitchFamily="34" charset="0"/>
                          <a:cs typeface="Arial" panose="020B0604020202020204" pitchFamily="34" charset="0"/>
                        </a:rPr>
                      </a:br>
                      <a:r>
                        <a:rPr lang="en-GB" sz="1200" u="none" strike="noStrike" dirty="0" smtClean="0">
                          <a:effectLst/>
                          <a:latin typeface="Arial" panose="020B0604020202020204" pitchFamily="34" charset="0"/>
                          <a:cs typeface="Arial" panose="020B0604020202020204" pitchFamily="34" charset="0"/>
                        </a:rPr>
                        <a:t>Claims</a:t>
                      </a:r>
                      <a:r>
                        <a:rPr lang="en-GB" sz="1200" u="none" strike="noStrike" baseline="0" dirty="0" smtClean="0">
                          <a:effectLst/>
                          <a:latin typeface="Arial" panose="020B0604020202020204" pitchFamily="34" charset="0"/>
                          <a:cs typeface="Arial" panose="020B0604020202020204" pitchFamily="34" charset="0"/>
                        </a:rPr>
                        <a:t> record</a:t>
                      </a:r>
                      <a:r>
                        <a:rPr lang="en-GB" sz="1200" u="none" strike="noStrike" dirty="0" smtClean="0">
                          <a:effectLst/>
                          <a:latin typeface="Arial" panose="020B0604020202020204" pitchFamily="34" charset="0"/>
                          <a:cs typeface="Arial" panose="020B0604020202020204" pitchFamily="34" charset="0"/>
                        </a:rPr>
                        <a:t> </a:t>
                      </a:r>
                      <a:r>
                        <a:rPr lang="en-GB" sz="1200" u="none" strike="noStrike" dirty="0">
                          <a:effectLst/>
                          <a:latin typeface="Arial" panose="020B0604020202020204" pitchFamily="34" charset="0"/>
                          <a:cs typeface="Arial" panose="020B0604020202020204" pitchFamily="34" charset="0"/>
                        </a:rPr>
                        <a:t>loss during system </a:t>
                      </a:r>
                      <a:r>
                        <a:rPr lang="en-GB" sz="1200" u="none" strike="noStrike" dirty="0" smtClean="0">
                          <a:effectLst/>
                          <a:latin typeface="Arial" panose="020B0604020202020204" pitchFamily="34" charset="0"/>
                          <a:cs typeface="Arial" panose="020B0604020202020204" pitchFamily="34" charset="0"/>
                        </a:rPr>
                        <a:t>upgrade.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accent3">
                        <a:lumMod val="20000"/>
                        <a:lumOff val="80000"/>
                      </a:schemeClr>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Evolving risk/model triggers </a:t>
                      </a:r>
                      <a:r>
                        <a:rPr lang="en-GB" sz="1200" u="none" strike="noStrike" dirty="0" smtClean="0">
                          <a:effectLst/>
                          <a:latin typeface="Arial" panose="020B0604020202020204" pitchFamily="34" charset="0"/>
                          <a:cs typeface="Arial" panose="020B0604020202020204" pitchFamily="34" charset="0"/>
                        </a:rPr>
                        <a:t>unplanned development</a:t>
                      </a:r>
                      <a:r>
                        <a:rPr lang="en-GB" sz="1200" u="none" strike="noStrike" baseline="0" dirty="0" smtClean="0">
                          <a:effectLst/>
                          <a:latin typeface="Arial" panose="020B0604020202020204" pitchFamily="34" charset="0"/>
                          <a:cs typeface="Arial" panose="020B0604020202020204" pitchFamily="34" charset="0"/>
                        </a:rPr>
                        <a:t> pattern</a:t>
                      </a:r>
                      <a:r>
                        <a:rPr lang="en-GB" sz="1200" u="none" strike="noStrike" dirty="0" smtClean="0">
                          <a:effectLst/>
                          <a:latin typeface="Arial" panose="020B0604020202020204" pitchFamily="34" charset="0"/>
                          <a:cs typeface="Arial" panose="020B0604020202020204" pitchFamily="34" charset="0"/>
                        </a:rPr>
                        <a:t> adjustments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marL="0" algn="ctr" defTabSz="914400" rtl="0" eaLnBrk="1" fontAlgn="ctr" latinLnBrk="0" hangingPunct="1"/>
                      <a:r>
                        <a:rPr lang="en-GB" sz="1200" u="none" strike="noStrike" kern="1200" dirty="0">
                          <a:solidFill>
                            <a:schemeClr val="dk1"/>
                          </a:solidFill>
                          <a:effectLst/>
                          <a:latin typeface="Arial" panose="020B0604020202020204" pitchFamily="34" charset="0"/>
                          <a:ea typeface="+mn-ea"/>
                          <a:cs typeface="Arial" panose="020B0604020202020204" pitchFamily="34" charset="0"/>
                        </a:rPr>
                        <a:t>Overlook certain </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data areas</a:t>
                      </a:r>
                      <a:r>
                        <a:rPr lang="en-GB" sz="1200" u="none" strike="noStrike" kern="1200" dirty="0">
                          <a:solidFill>
                            <a:schemeClr val="dk1"/>
                          </a:solidFill>
                          <a:effectLst/>
                          <a:latin typeface="Arial" panose="020B0604020202020204" pitchFamily="34" charset="0"/>
                          <a:ea typeface="+mn-ea"/>
                          <a:cs typeface="Arial" panose="020B0604020202020204" pitchFamily="34" charset="0"/>
                        </a:rPr>
                        <a:t>, misjudging </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proportionality.</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8241" marR="8241" marT="8241" marB="0" anchor="ctr">
                    <a:solidFill>
                      <a:schemeClr val="accent3">
                        <a:lumMod val="20000"/>
                        <a:lumOff val="80000"/>
                      </a:schemeClr>
                    </a:solidFill>
                  </a:tcPr>
                </a:tc>
              </a:tr>
              <a:tr h="534109">
                <a:tc>
                  <a:txBody>
                    <a:bodyPr/>
                    <a:lstStyle/>
                    <a:p>
                      <a:pPr algn="ctr" fontAlgn="ctr"/>
                      <a:r>
                        <a:rPr lang="en-GB" sz="1200" b="1" u="none" strike="noStrike" dirty="0">
                          <a:solidFill>
                            <a:schemeClr val="bg1"/>
                          </a:solidFill>
                          <a:effectLst/>
                        </a:rPr>
                        <a:t>Dispose</a:t>
                      </a:r>
                      <a:endParaRPr lang="en-GB" sz="1200" b="1" i="0" u="none" strike="noStrike" dirty="0">
                        <a:solidFill>
                          <a:schemeClr val="bg1"/>
                        </a:solidFill>
                        <a:effectLst/>
                        <a:latin typeface="Calibri"/>
                      </a:endParaRPr>
                    </a:p>
                  </a:txBody>
                  <a:tcPr marL="8241" marR="8241" marT="8241" marB="0" anchor="ctr">
                    <a:solidFill>
                      <a:schemeClr val="accent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Disposing </a:t>
                      </a:r>
                      <a:r>
                        <a:rPr lang="en-GB" sz="1200" u="none" strike="noStrike" dirty="0" smtClean="0">
                          <a:effectLst/>
                          <a:latin typeface="Arial" panose="020B0604020202020204" pitchFamily="34" charset="0"/>
                          <a:cs typeface="Arial" panose="020B0604020202020204" pitchFamily="34" charset="0"/>
                        </a:rPr>
                        <a:t>incorrect policy</a:t>
                      </a:r>
                      <a:r>
                        <a:rPr lang="en-GB" sz="1200" u="none" strike="noStrike" baseline="0" dirty="0" smtClean="0">
                          <a:effectLst/>
                          <a:latin typeface="Arial" panose="020B0604020202020204" pitchFamily="34" charset="0"/>
                          <a:cs typeface="Arial" panose="020B0604020202020204" pitchFamily="34" charset="0"/>
                        </a:rPr>
                        <a:t> records</a:t>
                      </a:r>
                      <a:r>
                        <a:rPr lang="en-GB" sz="1200" u="none" strike="noStrike" dirty="0" smtClean="0">
                          <a:effectLst/>
                          <a:latin typeface="Arial" panose="020B0604020202020204" pitchFamily="34" charset="0"/>
                          <a:cs typeface="Arial" panose="020B0604020202020204" pitchFamily="34" charset="0"/>
                        </a:rPr>
                        <a:t>.</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Lack of recovery </a:t>
                      </a:r>
                      <a:r>
                        <a:rPr lang="en-GB" sz="1200" u="none" strike="noStrike" dirty="0" smtClean="0">
                          <a:effectLst/>
                          <a:latin typeface="Arial" panose="020B0604020202020204" pitchFamily="34" charset="0"/>
                          <a:cs typeface="Arial" panose="020B0604020202020204" pitchFamily="34" charset="0"/>
                        </a:rPr>
                        <a:t>functions.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accent3">
                        <a:lumMod val="20000"/>
                        <a:lumOff val="80000"/>
                      </a:schemeClr>
                    </a:solidFill>
                  </a:tcPr>
                </a:tc>
                <a:tc>
                  <a:txBody>
                    <a:bodyPr/>
                    <a:lstStyle/>
                    <a:p>
                      <a:pPr algn="ctr" fontAlgn="ctr"/>
                      <a:r>
                        <a:rPr lang="en-GB" sz="1200" u="none" strike="noStrike" dirty="0">
                          <a:effectLst/>
                          <a:latin typeface="Arial" panose="020B0604020202020204" pitchFamily="34" charset="0"/>
                          <a:cs typeface="Arial" panose="020B0604020202020204" pitchFamily="34" charset="0"/>
                        </a:rPr>
                        <a:t>Evolving risk may shorten data lifetime, accelerate </a:t>
                      </a:r>
                      <a:r>
                        <a:rPr lang="en-GB" sz="1200" u="none" strike="noStrike" dirty="0" smtClean="0">
                          <a:effectLst/>
                          <a:latin typeface="Arial" panose="020B0604020202020204" pitchFamily="34" charset="0"/>
                          <a:cs typeface="Arial" panose="020B0604020202020204" pitchFamily="34" charset="0"/>
                        </a:rPr>
                        <a:t>disposure.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241" marR="8241" marT="8241" marB="0" anchor="ctr">
                    <a:solidFill>
                      <a:schemeClr val="bg2"/>
                    </a:solidFill>
                  </a:tcPr>
                </a:tc>
                <a:tc>
                  <a:txBody>
                    <a:bodyPr/>
                    <a:lstStyle/>
                    <a:p>
                      <a:pPr marL="0" algn="ctr" defTabSz="914400" rtl="0" eaLnBrk="1" fontAlgn="ctr" latinLnBrk="0" hangingPunct="1"/>
                      <a:r>
                        <a:rPr lang="en-GB" sz="1200" u="none" strike="noStrike" kern="1200" dirty="0">
                          <a:solidFill>
                            <a:schemeClr val="dk1"/>
                          </a:solidFill>
                          <a:effectLst/>
                          <a:latin typeface="Arial" panose="020B0604020202020204" pitchFamily="34" charset="0"/>
                          <a:ea typeface="+mn-ea"/>
                          <a:cs typeface="Arial" panose="020B0604020202020204" pitchFamily="34" charset="0"/>
                        </a:rPr>
                        <a:t>Premature </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disposure of historical</a:t>
                      </a:r>
                      <a:r>
                        <a:rPr lang="en-GB" sz="1200" u="none" strike="noStrike" kern="1200" baseline="0" dirty="0" smtClean="0">
                          <a:solidFill>
                            <a:schemeClr val="dk1"/>
                          </a:solidFill>
                          <a:effectLst/>
                          <a:latin typeface="Arial" panose="020B0604020202020204" pitchFamily="34" charset="0"/>
                          <a:ea typeface="+mn-ea"/>
                          <a:cs typeface="Arial" panose="020B0604020202020204" pitchFamily="34" charset="0"/>
                        </a:rPr>
                        <a:t> claims</a:t>
                      </a:r>
                      <a:r>
                        <a:rPr lang="en-GB" sz="1200" u="none" strike="noStrike" kern="1200" dirty="0" smtClean="0">
                          <a:solidFill>
                            <a:schemeClr val="dk1"/>
                          </a:solidFill>
                          <a:effectLst/>
                          <a:latin typeface="Arial" panose="020B0604020202020204" pitchFamily="34" charset="0"/>
                          <a:ea typeface="+mn-ea"/>
                          <a:cs typeface="Arial" panose="020B0604020202020204" pitchFamily="34" charset="0"/>
                        </a:rPr>
                        <a:t>.</a:t>
                      </a:r>
                      <a:endParaRPr lang="en-GB"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8241" marR="8241" marT="8241" marB="0" anchor="ctr">
                    <a:solidFill>
                      <a:schemeClr val="accent3">
                        <a:lumMod val="20000"/>
                        <a:lumOff val="80000"/>
                      </a:schemeClr>
                    </a:solidFill>
                  </a:tcPr>
                </a:tc>
              </a:tr>
            </a:tbl>
          </a:graphicData>
        </a:graphic>
      </p:graphicFrame>
      <p:sp>
        <p:nvSpPr>
          <p:cNvPr id="11" name="Date Placeholder 3"/>
          <p:cNvSpPr>
            <a:spLocks noGrp="1"/>
          </p:cNvSpPr>
          <p:nvPr>
            <p:ph type="dt" sz="half" idx="10"/>
          </p:nvPr>
        </p:nvSpPr>
        <p:spPr>
          <a:xfrm>
            <a:off x="395289" y="6410325"/>
            <a:ext cx="2016125" cy="331788"/>
          </a:xfrm>
        </p:spPr>
        <p:txBody>
          <a:bodyPr/>
          <a:lstStyle/>
          <a:p>
            <a:fld id="{BC1242CF-12C1-4411-B532-E91306108269}" type="datetime4">
              <a:rPr lang="en-GB" smtClean="0"/>
              <a:pPr/>
              <a:t>23 March 2016</a:t>
            </a:fld>
            <a:endParaRPr lang="en-GB" dirty="0"/>
          </a:p>
        </p:txBody>
      </p:sp>
      <p:sp>
        <p:nvSpPr>
          <p:cNvPr id="12" name="Slide Number Placeholder 4"/>
          <p:cNvSpPr>
            <a:spLocks noGrp="1"/>
          </p:cNvSpPr>
          <p:nvPr>
            <p:ph type="sldNum" sz="quarter" idx="12"/>
          </p:nvPr>
        </p:nvSpPr>
        <p:spPr>
          <a:xfrm>
            <a:off x="8101013" y="6402390"/>
            <a:ext cx="647700" cy="339725"/>
          </a:xfrm>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xmlns="" val="3640500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404664"/>
            <a:ext cx="8291512" cy="1143000"/>
          </a:xfrm>
        </p:spPr>
        <p:txBody>
          <a:bodyPr>
            <a:normAutofit/>
          </a:bodyPr>
          <a:lstStyle/>
          <a:p>
            <a:r>
              <a:rPr lang="en-GB" sz="3200" dirty="0" smtClean="0"/>
              <a:t>Data uncertainty – matrix new view</a:t>
            </a:r>
            <a:endParaRPr lang="en-GB" sz="3200" dirty="0"/>
          </a:p>
        </p:txBody>
      </p:sp>
      <p:sp>
        <p:nvSpPr>
          <p:cNvPr id="7" name="Content Placeholder 4"/>
          <p:cNvSpPr txBox="1">
            <a:spLocks/>
          </p:cNvSpPr>
          <p:nvPr/>
        </p:nvSpPr>
        <p:spPr>
          <a:xfrm>
            <a:off x="588144" y="13407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t>The data uncertainty matrix below should help to generate a qualitative overview of where most important uncertainties are, and how these can be further measured in a number of uncertainty dimensions. </a:t>
            </a:r>
            <a:endParaRPr lang="en-GB" sz="1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8692935"/>
              </p:ext>
            </p:extLst>
          </p:nvPr>
        </p:nvGraphicFramePr>
        <p:xfrm>
          <a:off x="467544" y="2492896"/>
          <a:ext cx="8160320" cy="2304256"/>
        </p:xfrm>
        <a:graphic>
          <a:graphicData uri="http://schemas.openxmlformats.org/drawingml/2006/table">
            <a:tbl>
              <a:tblPr/>
              <a:tblGrid>
                <a:gridCol w="1122891"/>
                <a:gridCol w="821325"/>
                <a:gridCol w="864096"/>
                <a:gridCol w="936104"/>
                <a:gridCol w="792088"/>
                <a:gridCol w="792088"/>
                <a:gridCol w="504056"/>
                <a:gridCol w="360040"/>
                <a:gridCol w="432048"/>
                <a:gridCol w="432048"/>
                <a:gridCol w="651798"/>
                <a:gridCol w="451738"/>
              </a:tblGrid>
              <a:tr h="873484">
                <a:tc>
                  <a:txBody>
                    <a:bodyPr/>
                    <a:lstStyle/>
                    <a:p>
                      <a:pPr marL="0" algn="ctr" defTabSz="914400" rtl="0" eaLnBrk="1" fontAlgn="ctr" latinLnBrk="0" hangingPunct="1"/>
                      <a:r>
                        <a:rPr lang="en-GB" sz="1100" b="1" u="none" strike="noStrike" kern="1200" dirty="0">
                          <a:solidFill>
                            <a:schemeClr val="bg1"/>
                          </a:solidFill>
                          <a:effectLst/>
                          <a:latin typeface="+mn-lt"/>
                          <a:ea typeface="+mn-ea"/>
                          <a:cs typeface="+mn-cs"/>
                        </a:rPr>
                        <a:t>Data Uncertainty Matrix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gridSpan="3">
                  <a:txBody>
                    <a:bodyPr/>
                    <a:lstStyle/>
                    <a:p>
                      <a:pPr marL="0" algn="ctr" defTabSz="914400" rtl="0" eaLnBrk="1" fontAlgn="ctr" latinLnBrk="0" hangingPunct="1"/>
                      <a:r>
                        <a:rPr lang="en-GB" sz="1100" b="1" u="none" strike="noStrike" kern="1200" dirty="0" smtClean="0">
                          <a:solidFill>
                            <a:schemeClr val="bg1"/>
                          </a:solidFill>
                          <a:effectLst/>
                          <a:latin typeface="+mn-lt"/>
                          <a:ea typeface="+mn-ea"/>
                          <a:cs typeface="+mn-cs"/>
                        </a:rPr>
                        <a:t>Measurability </a:t>
                      </a:r>
                      <a:r>
                        <a:rPr lang="en-GB" sz="1100" b="1" u="none" strike="noStrike" kern="1200" dirty="0">
                          <a:solidFill>
                            <a:schemeClr val="bg1"/>
                          </a:solidFill>
                          <a:effectLst/>
                          <a:latin typeface="+mn-lt"/>
                          <a:ea typeface="+mn-ea"/>
                          <a:cs typeface="+mn-cs"/>
                        </a:rPr>
                        <a:t>of uncertainty (from determinism, through probability and possibility to ignorance)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2">
                  <a:txBody>
                    <a:bodyPr/>
                    <a:lstStyle/>
                    <a:p>
                      <a:pPr marL="0" algn="ctr" defTabSz="914400" rtl="0" eaLnBrk="1" fontAlgn="ctr" latinLnBrk="0" hangingPunct="1"/>
                      <a:r>
                        <a:rPr lang="en-GB" sz="1100" b="1" u="none" strike="noStrike" kern="1200" dirty="0">
                          <a:solidFill>
                            <a:schemeClr val="bg1"/>
                          </a:solidFill>
                          <a:effectLst/>
                          <a:latin typeface="+mn-lt"/>
                          <a:ea typeface="+mn-ea"/>
                          <a:cs typeface="+mn-cs"/>
                        </a:rPr>
                        <a:t>Nature of Uncertainty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gridSpan="3">
                  <a:txBody>
                    <a:bodyPr/>
                    <a:lstStyle/>
                    <a:p>
                      <a:pPr marL="0" algn="ctr" defTabSz="914400" rtl="0" eaLnBrk="1" fontAlgn="ctr" latinLnBrk="0" hangingPunct="1"/>
                      <a:r>
                        <a:rPr lang="en-GB" sz="1100" b="1" u="none" strike="noStrike" kern="1200" dirty="0">
                          <a:solidFill>
                            <a:schemeClr val="bg1"/>
                          </a:solidFill>
                          <a:effectLst/>
                          <a:latin typeface="+mn-lt"/>
                          <a:ea typeface="+mn-ea"/>
                          <a:cs typeface="+mn-cs"/>
                        </a:rPr>
                        <a:t>Qualification of knowledge base (backing)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0" algn="ctr" defTabSz="914400" rtl="0" eaLnBrk="1" fontAlgn="ctr" latinLnBrk="0" hangingPunct="1"/>
                      <a:r>
                        <a:rPr lang="en-GB" sz="1100" b="1" u="none" strike="noStrike" kern="1200" dirty="0" smtClean="0">
                          <a:solidFill>
                            <a:schemeClr val="bg1"/>
                          </a:solidFill>
                          <a:effectLst/>
                          <a:latin typeface="+mn-lt"/>
                          <a:ea typeface="+mn-ea"/>
                          <a:cs typeface="+mn-cs"/>
                        </a:rPr>
                        <a:t>Value-</a:t>
                      </a:r>
                      <a:r>
                        <a:rPr lang="en-GB" sz="1100" b="1" u="none" strike="noStrike" kern="1200" dirty="0" err="1" smtClean="0">
                          <a:solidFill>
                            <a:schemeClr val="bg1"/>
                          </a:solidFill>
                          <a:effectLst/>
                          <a:latin typeface="+mn-lt"/>
                          <a:ea typeface="+mn-ea"/>
                          <a:cs typeface="+mn-cs"/>
                        </a:rPr>
                        <a:t>Ladenness</a:t>
                      </a:r>
                      <a:r>
                        <a:rPr lang="en-GB" sz="1100" b="1" u="none" strike="noStrike" kern="1200" dirty="0" smtClean="0">
                          <a:solidFill>
                            <a:schemeClr val="bg1"/>
                          </a:solidFill>
                          <a:effectLst/>
                          <a:latin typeface="+mn-lt"/>
                          <a:ea typeface="+mn-ea"/>
                          <a:cs typeface="+mn-cs"/>
                        </a:rPr>
                        <a:t> </a:t>
                      </a:r>
                      <a:r>
                        <a:rPr lang="en-GB" sz="1100" b="1" u="none" strike="noStrike" kern="1200" dirty="0">
                          <a:solidFill>
                            <a:schemeClr val="bg1"/>
                          </a:solidFill>
                          <a:effectLst/>
                          <a:latin typeface="+mn-lt"/>
                          <a:ea typeface="+mn-ea"/>
                          <a:cs typeface="+mn-cs"/>
                        </a:rPr>
                        <a:t>of </a:t>
                      </a:r>
                      <a:r>
                        <a:rPr lang="en-GB" sz="1100" b="1" u="none" strike="noStrike" kern="1200" dirty="0" smtClean="0">
                          <a:solidFill>
                            <a:schemeClr val="bg1"/>
                          </a:solidFill>
                          <a:effectLst/>
                          <a:latin typeface="+mn-lt"/>
                          <a:ea typeface="+mn-ea"/>
                          <a:cs typeface="+mn-cs"/>
                        </a:rPr>
                        <a:t>judgements</a:t>
                      </a:r>
                      <a:endParaRPr lang="en-GB" sz="1100" b="1" u="none" strike="noStrike" kern="1200" dirty="0">
                        <a:solidFill>
                          <a:schemeClr val="bg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r>
              <a:tr h="472153">
                <a:tc>
                  <a:txBody>
                    <a:bodyPr/>
                    <a:lstStyle/>
                    <a:p>
                      <a:pPr marL="0" algn="ctr" defTabSz="914400" rtl="0" eaLnBrk="1" fontAlgn="ctr" latinLnBrk="0" hangingPunct="1"/>
                      <a:endParaRPr lang="en-GB" sz="1100" b="1" u="none" strike="noStrike" kern="1200" dirty="0">
                        <a:solidFill>
                          <a:schemeClr val="tx2"/>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a:solidFill>
                            <a:schemeClr val="tx2"/>
                          </a:solidFill>
                          <a:effectLst/>
                          <a:latin typeface="+mn-lt"/>
                          <a:ea typeface="+mn-ea"/>
                          <a:cs typeface="+mn-cs"/>
                        </a:rPr>
                        <a:t>Statistical uncertainty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a:solidFill>
                            <a:schemeClr val="tx2"/>
                          </a:solidFill>
                          <a:effectLst/>
                          <a:latin typeface="+mn-lt"/>
                          <a:ea typeface="+mn-ea"/>
                          <a:cs typeface="+mn-cs"/>
                        </a:rPr>
                        <a:t>Scenario uncertainty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a:solidFill>
                            <a:schemeClr val="tx2"/>
                          </a:solidFill>
                          <a:effectLst/>
                          <a:latin typeface="+mn-lt"/>
                          <a:ea typeface="+mn-ea"/>
                          <a:cs typeface="+mn-cs"/>
                        </a:rPr>
                        <a:t>Recognised ignorance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a:solidFill>
                            <a:schemeClr val="tx2"/>
                          </a:solidFill>
                          <a:effectLst/>
                          <a:latin typeface="+mn-lt"/>
                          <a:ea typeface="+mn-ea"/>
                          <a:cs typeface="+mn-cs"/>
                        </a:rPr>
                        <a:t>Knowledge related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a:solidFill>
                            <a:schemeClr val="tx2"/>
                          </a:solidFill>
                          <a:effectLst/>
                          <a:latin typeface="+mn-lt"/>
                          <a:ea typeface="+mn-ea"/>
                          <a:cs typeface="+mn-cs"/>
                        </a:rPr>
                        <a:t>Variability related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smtClean="0">
                          <a:solidFill>
                            <a:schemeClr val="tx2"/>
                          </a:solidFill>
                          <a:effectLst/>
                          <a:latin typeface="+mn-lt"/>
                          <a:ea typeface="+mn-ea"/>
                          <a:cs typeface="+mn-cs"/>
                        </a:rPr>
                        <a:t>Strong</a:t>
                      </a:r>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a:solidFill>
                            <a:schemeClr val="tx2"/>
                          </a:solidFill>
                          <a:effectLst/>
                          <a:latin typeface="+mn-lt"/>
                          <a:ea typeface="+mn-ea"/>
                          <a:cs typeface="+mn-cs"/>
                        </a:rPr>
                        <a:t>Fair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smtClean="0">
                          <a:solidFill>
                            <a:schemeClr val="tx2"/>
                          </a:solidFill>
                          <a:effectLst/>
                          <a:latin typeface="+mn-lt"/>
                          <a:ea typeface="+mn-ea"/>
                          <a:cs typeface="+mn-cs"/>
                        </a:rPr>
                        <a:t>Weak</a:t>
                      </a:r>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smtClean="0">
                          <a:solidFill>
                            <a:schemeClr val="tx2"/>
                          </a:solidFill>
                          <a:effectLst/>
                          <a:latin typeface="+mn-lt"/>
                          <a:ea typeface="+mn-ea"/>
                          <a:cs typeface="+mn-cs"/>
                        </a:rPr>
                        <a:t>Large</a:t>
                      </a:r>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a:solidFill>
                            <a:schemeClr val="tx2"/>
                          </a:solidFill>
                          <a:effectLst/>
                          <a:latin typeface="+mn-lt"/>
                          <a:ea typeface="+mn-ea"/>
                          <a:cs typeface="+mn-cs"/>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100" b="1" u="none" strike="noStrike" kern="1200" dirty="0" smtClean="0">
                          <a:solidFill>
                            <a:schemeClr val="tx2"/>
                          </a:solidFill>
                          <a:effectLst/>
                          <a:latin typeface="+mn-lt"/>
                          <a:ea typeface="+mn-ea"/>
                          <a:cs typeface="+mn-cs"/>
                        </a:rPr>
                        <a:t>Small</a:t>
                      </a:r>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36077">
                <a:tc rowSpan="4">
                  <a:txBody>
                    <a:bodyPr/>
                    <a:lstStyle/>
                    <a:p>
                      <a:pPr marL="0" algn="ctr" defTabSz="914400" rtl="0" eaLnBrk="1" fontAlgn="ctr" latinLnBrk="0" hangingPunct="1"/>
                      <a:r>
                        <a:rPr lang="en-GB" sz="1100" b="1" u="none" strike="noStrike" kern="1200" dirty="0" smtClean="0">
                          <a:solidFill>
                            <a:schemeClr val="tx2"/>
                          </a:solidFill>
                          <a:effectLst/>
                          <a:latin typeface="+mn-lt"/>
                          <a:ea typeface="+mn-ea"/>
                          <a:cs typeface="+mn-cs"/>
                        </a:rPr>
                        <a:t>Data issues by source</a:t>
                      </a:r>
                      <a:endParaRPr lang="en-GB" sz="1100" b="1" u="none" strike="noStrike" kern="1200" dirty="0">
                        <a:solidFill>
                          <a:schemeClr val="tx2"/>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077">
                <a:tc vMerge="1">
                  <a:txBody>
                    <a:bodyPr/>
                    <a:lstStyle/>
                    <a:p>
                      <a:pPr marL="0" algn="ctr" defTabSz="914400" rtl="0" eaLnBrk="1" fontAlgn="ctr" latinLnBrk="0" hangingPunct="1"/>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077">
                <a:tc vMerge="1">
                  <a:txBody>
                    <a:bodyPr/>
                    <a:lstStyle/>
                    <a:p>
                      <a:pPr marL="0" algn="ctr" defTabSz="914400" rtl="0" eaLnBrk="1" fontAlgn="ctr" latinLnBrk="0" hangingPunct="1"/>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388">
                <a:tc vMerge="1">
                  <a:txBody>
                    <a:bodyPr/>
                    <a:lstStyle/>
                    <a:p>
                      <a:pPr marL="0" algn="ctr" defTabSz="914400" rtl="0" eaLnBrk="1" fontAlgn="ctr" latinLnBrk="0" hangingPunct="1"/>
                      <a:endParaRPr lang="en-GB" sz="1100" b="1" u="none" strike="noStrike" kern="1200" dirty="0">
                        <a:solidFill>
                          <a:schemeClr val="tx2"/>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50" b="0" i="0" u="none" strike="noStrike" dirty="0">
                          <a:solidFill>
                            <a:schemeClr val="tx2"/>
                          </a:solidFill>
                          <a:effectLst/>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683568" y="4941168"/>
            <a:ext cx="8136904" cy="307777"/>
          </a:xfrm>
          <a:prstGeom prst="rect">
            <a:avLst/>
          </a:prstGeom>
          <a:noFill/>
        </p:spPr>
        <p:txBody>
          <a:bodyPr wrap="square" rtlCol="0">
            <a:spAutoFit/>
          </a:bodyPr>
          <a:lstStyle/>
          <a:p>
            <a:r>
              <a:rPr lang="en-GB" sz="1400" dirty="0" smtClean="0"/>
              <a:t>Source: RIVM/MNP Guidance for uncertainty assessment and communication, October 2003</a:t>
            </a:r>
            <a:endParaRPr lang="en-GB" sz="1400" dirty="0"/>
          </a:p>
        </p:txBody>
      </p:sp>
      <p:sp>
        <p:nvSpPr>
          <p:cNvPr id="6" name="Date Placeholder 3"/>
          <p:cNvSpPr>
            <a:spLocks noGrp="1"/>
          </p:cNvSpPr>
          <p:nvPr>
            <p:ph type="dt" sz="half" idx="10"/>
          </p:nvPr>
        </p:nvSpPr>
        <p:spPr>
          <a:xfrm>
            <a:off x="395289" y="6410325"/>
            <a:ext cx="2016125" cy="331788"/>
          </a:xfrm>
        </p:spPr>
        <p:txBody>
          <a:bodyPr/>
          <a:lstStyle/>
          <a:p>
            <a:fld id="{BC1242CF-12C1-4411-B532-E91306108269}" type="datetime4">
              <a:rPr lang="en-GB" smtClean="0"/>
              <a:pPr/>
              <a:t>23 March 2016</a:t>
            </a:fld>
            <a:endParaRPr lang="en-GB" dirty="0"/>
          </a:p>
        </p:txBody>
      </p:sp>
      <p:sp>
        <p:nvSpPr>
          <p:cNvPr id="8" name="Slide Number Placeholder 4"/>
          <p:cNvSpPr>
            <a:spLocks noGrp="1"/>
          </p:cNvSpPr>
          <p:nvPr>
            <p:ph type="sldNum" sz="quarter" idx="12"/>
          </p:nvPr>
        </p:nvSpPr>
        <p:spPr>
          <a:xfrm>
            <a:off x="8101013" y="6402390"/>
            <a:ext cx="647700" cy="339725"/>
          </a:xfrm>
        </p:spPr>
        <p:txBody>
          <a:bodyPr/>
          <a:lstStyle/>
          <a:p>
            <a:fld id="{FE8DA6AF-1811-4E27-A96F-54109F1D0275}" type="slidenum">
              <a:rPr lang="en-GB" smtClean="0"/>
              <a:pPr/>
              <a:t>21</a:t>
            </a:fld>
            <a:endParaRPr lang="en-GB" dirty="0"/>
          </a:p>
        </p:txBody>
      </p:sp>
    </p:spTree>
    <p:extLst>
      <p:ext uri="{BB962C8B-B14F-4D97-AF65-F5344CB8AC3E}">
        <p14:creationId xmlns:p14="http://schemas.microsoft.com/office/powerpoint/2010/main" xmlns="" val="149539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endParaRPr lang="en-GB" sz="3100" dirty="0" smtClean="0">
              <a:solidFill>
                <a:schemeClr val="accent1"/>
              </a:solidFill>
            </a:endParaRP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22</a:t>
            </a:fld>
            <a:endParaRPr lang="en-GB"/>
          </a:p>
        </p:txBody>
      </p:sp>
      <p:graphicFrame>
        <p:nvGraphicFramePr>
          <p:cNvPr id="2" name="Diagram 1"/>
          <p:cNvGraphicFramePr/>
          <p:nvPr>
            <p:extLst>
              <p:ext uri="{D42A27DB-BD31-4B8C-83A1-F6EECF244321}">
                <p14:modId xmlns:p14="http://schemas.microsoft.com/office/powerpoint/2010/main" xmlns="" val="452782688"/>
              </p:ext>
            </p:extLst>
          </p:nvPr>
        </p:nvGraphicFramePr>
        <p:xfrm>
          <a:off x="827584" y="620688"/>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37820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78"/>
            <a:ext cx="8229600" cy="706090"/>
          </a:xfrm>
        </p:spPr>
        <p:txBody>
          <a:bodyPr>
            <a:noAutofit/>
          </a:bodyPr>
          <a:lstStyle/>
          <a:p>
            <a:r>
              <a:rPr lang="en-GB" sz="3200" dirty="0" smtClean="0"/>
              <a:t>Expert judgement uncertainty – current practice</a:t>
            </a:r>
            <a:endParaRPr lang="en-GB" sz="3200" dirty="0"/>
          </a:p>
        </p:txBody>
      </p:sp>
      <p:sp>
        <p:nvSpPr>
          <p:cNvPr id="3" name="Content Placeholder 2"/>
          <p:cNvSpPr>
            <a:spLocks noGrp="1"/>
          </p:cNvSpPr>
          <p:nvPr>
            <p:ph idx="1"/>
          </p:nvPr>
        </p:nvSpPr>
        <p:spPr>
          <a:xfrm>
            <a:off x="457200" y="1484784"/>
            <a:ext cx="8229600" cy="5112568"/>
          </a:xfrm>
          <a:noFill/>
          <a:ln>
            <a:noFill/>
          </a:ln>
          <a:effectLst/>
        </p:spPr>
        <p:txBody>
          <a:bodyPr vert="horz" wrap="square" lIns="91440" tIns="45720" rIns="91440" bIns="45720" numCol="1" anchor="t" anchorCtr="0" compatLnSpc="1">
            <a:prstTxWarp prst="textNoShape">
              <a:avLst/>
            </a:prstTxWarp>
          </a:bodyPr>
          <a:lstStyle/>
          <a:p>
            <a:r>
              <a:rPr lang="en-GB" sz="1600" dirty="0" smtClean="0"/>
              <a:t>Challenges </a:t>
            </a:r>
            <a:r>
              <a:rPr lang="en-GB" sz="1600" dirty="0"/>
              <a:t>associated with uncertain data necessitate the use of expert </a:t>
            </a:r>
            <a:r>
              <a:rPr lang="en-GB" sz="1600" dirty="0" smtClean="0"/>
              <a:t>judgement.</a:t>
            </a:r>
            <a:endParaRPr lang="en-GB" sz="1600" dirty="0"/>
          </a:p>
          <a:p>
            <a:r>
              <a:rPr lang="en-GB" sz="1600" dirty="0" smtClean="0"/>
              <a:t>A recognised method of measuring expert judgement uncertainty is to look at its subjectivity against sensitivity. </a:t>
            </a:r>
            <a:endParaRPr lang="en-GB" sz="1600" dirty="0"/>
          </a:p>
          <a:p>
            <a:endParaRPr lang="en-GB" sz="1600"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p>
            <a:pPr marL="0" indent="0">
              <a:buNone/>
            </a:pPr>
            <a:endParaRPr lang="en-GB" sz="1600" dirty="0" smtClean="0"/>
          </a:p>
          <a:p>
            <a:pPr marL="0" indent="0">
              <a:buNone/>
            </a:pPr>
            <a:endParaRPr lang="en-GB" sz="1600" dirty="0" smtClean="0"/>
          </a:p>
          <a:p>
            <a:r>
              <a:rPr lang="en-GB" sz="1600" dirty="0" smtClean="0"/>
              <a:t>Any other factors that would also impact the level of expert judgement uncertainty?</a:t>
            </a:r>
          </a:p>
          <a:p>
            <a:endParaRPr lang="en-GB" sz="1600" b="1"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a:p>
            <a:endParaRPr lang="en-GB" sz="1600" b="1" dirty="0" smtClean="0"/>
          </a:p>
        </p:txBody>
      </p:sp>
      <p:graphicFrame>
        <p:nvGraphicFramePr>
          <p:cNvPr id="4" name="Diagram 3"/>
          <p:cNvGraphicFramePr/>
          <p:nvPr>
            <p:extLst>
              <p:ext uri="{D42A27DB-BD31-4B8C-83A1-F6EECF244321}">
                <p14:modId xmlns:p14="http://schemas.microsoft.com/office/powerpoint/2010/main" xmlns="" val="3189418412"/>
              </p:ext>
            </p:extLst>
          </p:nvPr>
        </p:nvGraphicFramePr>
        <p:xfrm>
          <a:off x="971600" y="4437112"/>
          <a:ext cx="7439578"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21"/>
          <p:cNvGrpSpPr/>
          <p:nvPr/>
        </p:nvGrpSpPr>
        <p:grpSpPr>
          <a:xfrm>
            <a:off x="1691145" y="2420888"/>
            <a:ext cx="4825071" cy="1779663"/>
            <a:chOff x="1115616" y="3645024"/>
            <a:chExt cx="3600400" cy="1779663"/>
          </a:xfrm>
        </p:grpSpPr>
        <p:cxnSp>
          <p:nvCxnSpPr>
            <p:cNvPr id="8" name="Straight Arrow Connector 7"/>
            <p:cNvCxnSpPr/>
            <p:nvPr/>
          </p:nvCxnSpPr>
          <p:spPr>
            <a:xfrm>
              <a:off x="1763688" y="5157192"/>
              <a:ext cx="2592288"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763688" y="3645024"/>
              <a:ext cx="0" cy="151216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63688" y="3861048"/>
              <a:ext cx="2088232" cy="1296144"/>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15616" y="4190891"/>
              <a:ext cx="864096" cy="246221"/>
            </a:xfrm>
            <a:prstGeom prst="rect">
              <a:avLst/>
            </a:prstGeom>
            <a:noFill/>
          </p:spPr>
          <p:txBody>
            <a:bodyPr wrap="square" rtlCol="0">
              <a:spAutoFit/>
            </a:bodyPr>
            <a:lstStyle/>
            <a:p>
              <a:r>
                <a:rPr lang="en-GB" sz="1000" b="1" dirty="0" smtClean="0"/>
                <a:t>Subjectivity</a:t>
              </a:r>
              <a:endParaRPr lang="en-GB" sz="1000" b="1" dirty="0"/>
            </a:p>
          </p:txBody>
        </p:sp>
        <p:sp>
          <p:nvSpPr>
            <p:cNvPr id="15" name="TextBox 14"/>
            <p:cNvSpPr txBox="1"/>
            <p:nvPr/>
          </p:nvSpPr>
          <p:spPr>
            <a:xfrm>
              <a:off x="2771799" y="5178466"/>
              <a:ext cx="864096" cy="246221"/>
            </a:xfrm>
            <a:prstGeom prst="rect">
              <a:avLst/>
            </a:prstGeom>
            <a:noFill/>
          </p:spPr>
          <p:txBody>
            <a:bodyPr wrap="square" rtlCol="0">
              <a:spAutoFit/>
            </a:bodyPr>
            <a:lstStyle/>
            <a:p>
              <a:r>
                <a:rPr lang="en-GB" sz="1000" b="1" dirty="0" smtClean="0"/>
                <a:t>Sensitivity</a:t>
              </a:r>
              <a:endParaRPr lang="en-GB" sz="1000" b="1" dirty="0"/>
            </a:p>
          </p:txBody>
        </p:sp>
        <p:sp>
          <p:nvSpPr>
            <p:cNvPr id="16" name="TextBox 15"/>
            <p:cNvSpPr txBox="1"/>
            <p:nvPr/>
          </p:nvSpPr>
          <p:spPr>
            <a:xfrm>
              <a:off x="2771800" y="4437112"/>
              <a:ext cx="864096" cy="246221"/>
            </a:xfrm>
            <a:prstGeom prst="rect">
              <a:avLst/>
            </a:prstGeom>
            <a:noFill/>
          </p:spPr>
          <p:txBody>
            <a:bodyPr wrap="square" rtlCol="0">
              <a:spAutoFit/>
            </a:bodyPr>
            <a:lstStyle/>
            <a:p>
              <a:r>
                <a:rPr lang="en-GB" sz="1000" b="1" dirty="0" smtClean="0"/>
                <a:t>Materiality</a:t>
              </a:r>
              <a:endParaRPr lang="en-GB" sz="1000" b="1" dirty="0"/>
            </a:p>
          </p:txBody>
        </p:sp>
        <p:sp>
          <p:nvSpPr>
            <p:cNvPr id="18" name="TextBox 17"/>
            <p:cNvSpPr txBox="1"/>
            <p:nvPr/>
          </p:nvSpPr>
          <p:spPr>
            <a:xfrm>
              <a:off x="3851920" y="3861048"/>
              <a:ext cx="864096" cy="246221"/>
            </a:xfrm>
            <a:prstGeom prst="rect">
              <a:avLst/>
            </a:prstGeom>
            <a:noFill/>
          </p:spPr>
          <p:txBody>
            <a:bodyPr wrap="square" rtlCol="0">
              <a:spAutoFit/>
            </a:bodyPr>
            <a:lstStyle/>
            <a:p>
              <a:r>
                <a:rPr lang="en-GB" sz="1000" b="1" dirty="0" smtClean="0"/>
                <a:t>More risky</a:t>
              </a:r>
              <a:endParaRPr lang="en-GB" sz="1000" b="1" dirty="0"/>
            </a:p>
          </p:txBody>
        </p:sp>
        <p:sp>
          <p:nvSpPr>
            <p:cNvPr id="19" name="TextBox 18"/>
            <p:cNvSpPr txBox="1"/>
            <p:nvPr/>
          </p:nvSpPr>
          <p:spPr>
            <a:xfrm>
              <a:off x="1979712" y="4941168"/>
              <a:ext cx="864096" cy="246221"/>
            </a:xfrm>
            <a:prstGeom prst="rect">
              <a:avLst/>
            </a:prstGeom>
            <a:noFill/>
          </p:spPr>
          <p:txBody>
            <a:bodyPr wrap="square" rtlCol="0">
              <a:spAutoFit/>
            </a:bodyPr>
            <a:lstStyle/>
            <a:p>
              <a:r>
                <a:rPr lang="en-GB" sz="1000" b="1" dirty="0" smtClean="0"/>
                <a:t>Less risky</a:t>
              </a:r>
              <a:endParaRPr lang="en-GB" sz="1000" b="1" dirty="0"/>
            </a:p>
          </p:txBody>
        </p:sp>
      </p:grpSp>
      <p:sp>
        <p:nvSpPr>
          <p:cNvPr id="17" name="Date Placeholder 3"/>
          <p:cNvSpPr>
            <a:spLocks noGrp="1"/>
          </p:cNvSpPr>
          <p:nvPr>
            <p:ph type="dt" sz="half" idx="10"/>
          </p:nvPr>
        </p:nvSpPr>
        <p:spPr>
          <a:xfrm>
            <a:off x="395289" y="6410325"/>
            <a:ext cx="2016125" cy="331788"/>
          </a:xfrm>
        </p:spPr>
        <p:txBody>
          <a:bodyPr/>
          <a:lstStyle/>
          <a:p>
            <a:fld id="{BC1242CF-12C1-4411-B532-E91306108269}" type="datetime4">
              <a:rPr lang="en-GB" smtClean="0"/>
              <a:pPr/>
              <a:t>23 March 2016</a:t>
            </a:fld>
            <a:endParaRPr lang="en-GB" dirty="0"/>
          </a:p>
        </p:txBody>
      </p:sp>
      <p:sp>
        <p:nvSpPr>
          <p:cNvPr id="20" name="Slide Number Placeholder 4"/>
          <p:cNvSpPr>
            <a:spLocks noGrp="1"/>
          </p:cNvSpPr>
          <p:nvPr>
            <p:ph type="sldNum" sz="quarter" idx="12"/>
          </p:nvPr>
        </p:nvSpPr>
        <p:spPr>
          <a:xfrm>
            <a:off x="8101013" y="6402390"/>
            <a:ext cx="647700" cy="339725"/>
          </a:xfrm>
        </p:spPr>
        <p:txBody>
          <a:bodyPr/>
          <a:lstStyle/>
          <a:p>
            <a:fld id="{FE8DA6AF-1811-4E27-A96F-54109F1D0275}" type="slidenum">
              <a:rPr lang="en-GB" smtClean="0"/>
              <a:pPr/>
              <a:t>23</a:t>
            </a:fld>
            <a:endParaRPr lang="en-GB" dirty="0"/>
          </a:p>
        </p:txBody>
      </p:sp>
    </p:spTree>
    <p:extLst>
      <p:ext uri="{BB962C8B-B14F-4D97-AF65-F5344CB8AC3E}">
        <p14:creationId xmlns:p14="http://schemas.microsoft.com/office/powerpoint/2010/main" xmlns="" val="8318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GB" sz="3200" dirty="0" smtClean="0"/>
              <a:t>Expert judgement uncertainty – other factors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17649921"/>
              </p:ext>
            </p:extLst>
          </p:nvPr>
        </p:nvGraphicFramePr>
        <p:xfrm>
          <a:off x="888008" y="1124744"/>
          <a:ext cx="728439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0244" y="5085184"/>
            <a:ext cx="7488832" cy="1523494"/>
          </a:xfrm>
          <a:prstGeom prst="rect">
            <a:avLst/>
          </a:prstGeom>
          <a:noFill/>
        </p:spPr>
        <p:txBody>
          <a:bodyPr wrap="square" rtlCol="0">
            <a:spAutoFit/>
          </a:bodyPr>
          <a:lstStyle/>
          <a:p>
            <a:pPr>
              <a:spcBef>
                <a:spcPct val="50000"/>
              </a:spcBef>
              <a:buClr>
                <a:srgbClr val="8F4693"/>
              </a:buClr>
            </a:pPr>
            <a:r>
              <a:rPr lang="en-GB" sz="1100" dirty="0">
                <a:solidFill>
                  <a:srgbClr val="3F4548"/>
                </a:solidFill>
                <a:latin typeface="+mn-lt"/>
                <a:cs typeface="+mn-cs"/>
              </a:rPr>
              <a:t>Sources: Sitting in judgement – The Actuary, Nov 2013.  Getting better judgment – Getting better judgement working party. Expert judgement – Solvency and capital management working party</a:t>
            </a:r>
            <a:endParaRPr lang="en-GB" sz="1050" dirty="0">
              <a:solidFill>
                <a:srgbClr val="3F4548"/>
              </a:solidFill>
              <a:latin typeface="+mn-lt"/>
              <a:cs typeface="+mn-cs"/>
            </a:endParaRPr>
          </a:p>
          <a:p>
            <a:pPr marL="269875" indent="-269875">
              <a:spcBef>
                <a:spcPct val="50000"/>
              </a:spcBef>
              <a:buClr>
                <a:srgbClr val="8F4693"/>
              </a:buClr>
              <a:buFont typeface="Arial" panose="020B0604020202020204" pitchFamily="34" charset="0"/>
              <a:buChar char="•"/>
            </a:pPr>
            <a:r>
              <a:rPr lang="en-GB" sz="1600" dirty="0" smtClean="0">
                <a:solidFill>
                  <a:srgbClr val="3F4548"/>
                </a:solidFill>
                <a:latin typeface="+mn-lt"/>
                <a:cs typeface="+mn-cs"/>
              </a:rPr>
              <a:t>Additional uncertainty which should not outweigh its benefit.</a:t>
            </a:r>
          </a:p>
          <a:p>
            <a:pPr marL="269875" indent="-269875">
              <a:spcBef>
                <a:spcPct val="50000"/>
              </a:spcBef>
              <a:buClr>
                <a:srgbClr val="8F4693"/>
              </a:buClr>
              <a:buFont typeface="Arial" panose="020B0604020202020204" pitchFamily="34" charset="0"/>
              <a:buChar char="•"/>
            </a:pPr>
            <a:r>
              <a:rPr lang="en-GB" sz="1600" dirty="0" smtClean="0">
                <a:solidFill>
                  <a:srgbClr val="3F4548"/>
                </a:solidFill>
                <a:latin typeface="+mn-lt"/>
                <a:cs typeface="+mn-cs"/>
              </a:rPr>
              <a:t>A point </a:t>
            </a:r>
            <a:r>
              <a:rPr lang="en-GB" sz="1600" dirty="0">
                <a:solidFill>
                  <a:srgbClr val="3F4548"/>
                </a:solidFill>
                <a:latin typeface="+mn-lt"/>
                <a:cs typeface="+mn-cs"/>
              </a:rPr>
              <a:t>based </a:t>
            </a:r>
            <a:r>
              <a:rPr lang="en-GB" sz="1600" dirty="0" smtClean="0">
                <a:solidFill>
                  <a:srgbClr val="3F4548"/>
                </a:solidFill>
                <a:latin typeface="+mn-lt"/>
                <a:cs typeface="+mn-cs"/>
              </a:rPr>
              <a:t>approach? Similar to safety </a:t>
            </a:r>
            <a:r>
              <a:rPr lang="en-GB" sz="1600" dirty="0">
                <a:solidFill>
                  <a:srgbClr val="3F4548"/>
                </a:solidFill>
                <a:latin typeface="+mn-lt"/>
                <a:cs typeface="+mn-cs"/>
              </a:rPr>
              <a:t>rating </a:t>
            </a:r>
            <a:r>
              <a:rPr lang="en-GB" sz="1600" dirty="0" smtClean="0">
                <a:solidFill>
                  <a:srgbClr val="3F4548"/>
                </a:solidFill>
                <a:latin typeface="+mn-lt"/>
                <a:cs typeface="+mn-cs"/>
              </a:rPr>
              <a:t>used </a:t>
            </a:r>
            <a:r>
              <a:rPr lang="en-GB" sz="1600" dirty="0">
                <a:solidFill>
                  <a:srgbClr val="3F4548"/>
                </a:solidFill>
                <a:latin typeface="+mn-lt"/>
                <a:cs typeface="+mn-cs"/>
              </a:rPr>
              <a:t>for cars and </a:t>
            </a:r>
            <a:r>
              <a:rPr lang="en-GB" sz="1600" dirty="0" smtClean="0">
                <a:solidFill>
                  <a:srgbClr val="3F4548"/>
                </a:solidFill>
                <a:latin typeface="+mn-lt"/>
                <a:cs typeface="+mn-cs"/>
              </a:rPr>
              <a:t>airlines.</a:t>
            </a:r>
          </a:p>
          <a:p>
            <a:pPr marL="269875" indent="-269875">
              <a:spcBef>
                <a:spcPct val="50000"/>
              </a:spcBef>
              <a:buClr>
                <a:srgbClr val="8F4693"/>
              </a:buClr>
              <a:buFont typeface="Arial" panose="020B0604020202020204" pitchFamily="34" charset="0"/>
              <a:buChar char="•"/>
            </a:pPr>
            <a:endParaRPr lang="en-GB" sz="1400" dirty="0" smtClean="0">
              <a:solidFill>
                <a:srgbClr val="3F4548"/>
              </a:solidFill>
              <a:latin typeface="+mn-lt"/>
              <a:cs typeface="+mn-cs"/>
            </a:endParaRPr>
          </a:p>
        </p:txBody>
      </p:sp>
      <p:sp>
        <p:nvSpPr>
          <p:cNvPr id="5" name="Date Placeholder 3"/>
          <p:cNvSpPr>
            <a:spLocks noGrp="1"/>
          </p:cNvSpPr>
          <p:nvPr>
            <p:ph type="dt" sz="half" idx="10"/>
          </p:nvPr>
        </p:nvSpPr>
        <p:spPr>
          <a:xfrm>
            <a:off x="395289" y="6410325"/>
            <a:ext cx="2016125" cy="331788"/>
          </a:xfrm>
        </p:spPr>
        <p:txBody>
          <a:bodyPr/>
          <a:lstStyle/>
          <a:p>
            <a:fld id="{BC1242CF-12C1-4411-B532-E91306108269}" type="datetime4">
              <a:rPr lang="en-GB" smtClean="0"/>
              <a:pPr/>
              <a:t>23 March 2016</a:t>
            </a:fld>
            <a:endParaRPr lang="en-GB" dirty="0"/>
          </a:p>
        </p:txBody>
      </p:sp>
      <p:sp>
        <p:nvSpPr>
          <p:cNvPr id="6" name="Slide Number Placeholder 4"/>
          <p:cNvSpPr>
            <a:spLocks noGrp="1"/>
          </p:cNvSpPr>
          <p:nvPr>
            <p:ph type="sldNum" sz="quarter" idx="12"/>
          </p:nvPr>
        </p:nvSpPr>
        <p:spPr>
          <a:xfrm>
            <a:off x="8101013" y="6402390"/>
            <a:ext cx="647700" cy="339725"/>
          </a:xfrm>
        </p:spPr>
        <p:txBody>
          <a:bodyPr/>
          <a:lstStyle/>
          <a:p>
            <a:fld id="{FE8DA6AF-1811-4E27-A96F-54109F1D0275}" type="slidenum">
              <a:rPr lang="en-GB" smtClean="0"/>
              <a:pPr/>
              <a:t>24</a:t>
            </a:fld>
            <a:endParaRPr lang="en-GB"/>
          </a:p>
        </p:txBody>
      </p:sp>
    </p:spTree>
    <p:extLst>
      <p:ext uri="{BB962C8B-B14F-4D97-AF65-F5344CB8AC3E}">
        <p14:creationId xmlns:p14="http://schemas.microsoft.com/office/powerpoint/2010/main" xmlns="" val="10968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3200" dirty="0" smtClean="0"/>
              <a:t>Communication - Language</a:t>
            </a:r>
            <a:endParaRPr lang="en-GB" sz="3200" dirty="0"/>
          </a:p>
        </p:txBody>
      </p:sp>
      <p:sp>
        <p:nvSpPr>
          <p:cNvPr id="3" name="Content Placeholder 2"/>
          <p:cNvSpPr>
            <a:spLocks noGrp="1"/>
          </p:cNvSpPr>
          <p:nvPr>
            <p:ph idx="1"/>
          </p:nvPr>
        </p:nvSpPr>
        <p:spPr>
          <a:xfrm>
            <a:off x="457200" y="1196752"/>
            <a:ext cx="8229600" cy="5112568"/>
          </a:xfrm>
        </p:spPr>
        <p:txBody>
          <a:bodyPr>
            <a:normAutofit fontScale="92500" lnSpcReduction="20000"/>
          </a:bodyPr>
          <a:lstStyle/>
          <a:p>
            <a:r>
              <a:rPr lang="en-GB" sz="1700" dirty="0" smtClean="0"/>
              <a:t>GI </a:t>
            </a:r>
            <a:r>
              <a:rPr lang="en-GB" sz="1700" dirty="0"/>
              <a:t>ROC paper “Quantification and Reporting </a:t>
            </a:r>
            <a:r>
              <a:rPr lang="en-GB" sz="1700" dirty="0" smtClean="0"/>
              <a:t>of Uncertainty </a:t>
            </a:r>
            <a:r>
              <a:rPr lang="en-GB" sz="1700" dirty="0"/>
              <a:t>for GI </a:t>
            </a:r>
            <a:r>
              <a:rPr lang="en-GB" sz="1700" dirty="0" smtClean="0"/>
              <a:t>Reserving” 2007 suggested standard vocabulary for communicating reserve uncertainty</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r>
              <a:rPr lang="en-GB" sz="1700" dirty="0" smtClean="0"/>
              <a:t>Weather scientists also use a similar approach - The Intergovernmental </a:t>
            </a:r>
            <a:r>
              <a:rPr lang="en-GB" sz="1700" dirty="0"/>
              <a:t>Panel on Climate </a:t>
            </a:r>
            <a:r>
              <a:rPr lang="en-GB" sz="1700" dirty="0" smtClean="0"/>
              <a:t>Change </a:t>
            </a:r>
          </a:p>
          <a:p>
            <a:r>
              <a:rPr lang="en-GB" sz="1700" dirty="0" smtClean="0"/>
              <a:t>What’s the percentages for “fairly likely”, “likely” and “very likely” in your own interpretation?</a:t>
            </a:r>
          </a:p>
          <a:p>
            <a:r>
              <a:rPr lang="en-GB" sz="1700" dirty="0" smtClean="0"/>
              <a:t>Why do you think it is not used more?</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035975238"/>
              </p:ext>
            </p:extLst>
          </p:nvPr>
        </p:nvGraphicFramePr>
        <p:xfrm>
          <a:off x="467544" y="1772816"/>
          <a:ext cx="8208910" cy="2817088"/>
        </p:xfrm>
        <a:graphic>
          <a:graphicData uri="http://schemas.openxmlformats.org/drawingml/2006/table">
            <a:tbl>
              <a:tblPr firstRow="1" bandRow="1">
                <a:tableStyleId>{5C22544A-7EE6-4342-B048-85BDC9FD1C3A}</a:tableStyleId>
              </a:tblPr>
              <a:tblGrid>
                <a:gridCol w="1080120"/>
                <a:gridCol w="1728192"/>
                <a:gridCol w="1728192"/>
                <a:gridCol w="1728192"/>
                <a:gridCol w="1944214"/>
              </a:tblGrid>
              <a:tr h="500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latin typeface="+mn-lt"/>
                          <a:ea typeface="+mn-ea"/>
                          <a:cs typeface="+mn-cs"/>
                        </a:rPr>
                        <a:t>Indicative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latin typeface="+mn-lt"/>
                          <a:ea typeface="+mn-ea"/>
                          <a:cs typeface="+mn-cs"/>
                        </a:rPr>
                        <a:t>percentile</a:t>
                      </a:r>
                    </a:p>
                  </a:txBody>
                  <a:tcPr>
                    <a:solidFill>
                      <a:schemeClr val="accent2"/>
                    </a:solidFill>
                  </a:tcPr>
                </a:tc>
                <a:tc>
                  <a:txBody>
                    <a:bodyPr/>
                    <a:lstStyle/>
                    <a:p>
                      <a:pPr algn="ctr"/>
                      <a:r>
                        <a:rPr lang="en-GB" sz="1400" b="0" i="0" u="none" strike="noStrike" kern="1200" baseline="0" dirty="0" smtClean="0">
                          <a:solidFill>
                            <a:schemeClr val="lt1"/>
                          </a:solidFill>
                          <a:latin typeface="+mn-lt"/>
                          <a:ea typeface="+mn-ea"/>
                          <a:cs typeface="+mn-cs"/>
                        </a:rPr>
                        <a:t>75% </a:t>
                      </a:r>
                      <a:endParaRPr lang="en-GB" sz="1400" dirty="0"/>
                    </a:p>
                  </a:txBody>
                  <a:tcPr>
                    <a:solidFill>
                      <a:schemeClr val="accent2"/>
                    </a:solidFill>
                  </a:tcPr>
                </a:tc>
                <a:tc>
                  <a:txBody>
                    <a:bodyPr/>
                    <a:lstStyle/>
                    <a:p>
                      <a:pPr algn="ctr"/>
                      <a:r>
                        <a:rPr lang="en-GB" sz="1400" b="0" i="0" u="none" strike="noStrike" kern="1200" baseline="0" dirty="0" smtClean="0">
                          <a:solidFill>
                            <a:schemeClr val="lt1"/>
                          </a:solidFill>
                          <a:latin typeface="+mn-lt"/>
                          <a:ea typeface="+mn-ea"/>
                          <a:cs typeface="+mn-cs"/>
                        </a:rPr>
                        <a:t>90 % </a:t>
                      </a:r>
                      <a:endParaRPr lang="en-GB" sz="1400" dirty="0"/>
                    </a:p>
                  </a:txBody>
                  <a:tcPr>
                    <a:solidFill>
                      <a:schemeClr val="accent2"/>
                    </a:solidFill>
                  </a:tcPr>
                </a:tc>
                <a:tc>
                  <a:txBody>
                    <a:bodyPr/>
                    <a:lstStyle/>
                    <a:p>
                      <a:pPr algn="ctr"/>
                      <a:r>
                        <a:rPr lang="en-GB" sz="1400" b="0" i="0" u="none" strike="noStrike" kern="1200" baseline="0" dirty="0" smtClean="0">
                          <a:solidFill>
                            <a:schemeClr val="lt1"/>
                          </a:solidFill>
                          <a:latin typeface="+mn-lt"/>
                          <a:ea typeface="+mn-ea"/>
                          <a:cs typeface="+mn-cs"/>
                        </a:rPr>
                        <a:t>95 % </a:t>
                      </a:r>
                      <a:endParaRPr lang="en-GB" sz="1400" dirty="0"/>
                    </a:p>
                  </a:txBody>
                  <a:tcP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lt1"/>
                          </a:solidFill>
                          <a:latin typeface="+mn-lt"/>
                          <a:ea typeface="+mn-ea"/>
                          <a:cs typeface="+mn-cs"/>
                        </a:rPr>
                        <a:t>99%</a:t>
                      </a:r>
                      <a:endParaRPr lang="en-GB" sz="1400" dirty="0" smtClean="0"/>
                    </a:p>
                    <a:p>
                      <a:pPr algn="ctr"/>
                      <a:endParaRPr lang="en-GB" sz="1400" dirty="0"/>
                    </a:p>
                  </a:txBody>
                  <a:tcPr>
                    <a:solidFill>
                      <a:schemeClr val="accent2"/>
                    </a:solidFill>
                  </a:tcPr>
                </a:tc>
              </a:tr>
              <a:tr h="1140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3F4548"/>
                          </a:solidFill>
                          <a:latin typeface="+mn-lt"/>
                          <a:ea typeface="+mn-ea"/>
                          <a:cs typeface="+mn-cs"/>
                        </a:rPr>
                        <a:t>Wording ‘below’</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3F4548"/>
                          </a:solidFill>
                          <a:latin typeface="+mn-lt"/>
                          <a:ea typeface="+mn-ea"/>
                          <a:cs typeface="+mn-cs"/>
                        </a:rPr>
                        <a:t>percentile</a:t>
                      </a:r>
                      <a:endParaRPr lang="en-GB" sz="1400" kern="1200" dirty="0">
                        <a:solidFill>
                          <a:srgbClr val="3F4548"/>
                        </a:solidFill>
                        <a:latin typeface="+mn-lt"/>
                        <a:ea typeface="+mn-ea"/>
                        <a:cs typeface="+mn-cs"/>
                      </a:endParaRPr>
                    </a:p>
                  </a:txBody>
                  <a:tcPr>
                    <a:solidFill>
                      <a:schemeClr val="bg1"/>
                    </a:solidFill>
                  </a:tcPr>
                </a:tc>
                <a:tc>
                  <a:txBody>
                    <a:bodyPr/>
                    <a:lstStyle/>
                    <a:p>
                      <a:pPr algn="l"/>
                      <a:r>
                        <a:rPr lang="en-GB" sz="1400" b="0" i="0" u="none" strike="noStrike" kern="1200" baseline="0" dirty="0" smtClean="0">
                          <a:solidFill>
                            <a:schemeClr val="dk1"/>
                          </a:solidFill>
                          <a:latin typeface="+mn-lt"/>
                          <a:ea typeface="+mn-ea"/>
                          <a:cs typeface="+mn-cs"/>
                        </a:rPr>
                        <a:t>Fairly likely that the outcome will lie</a:t>
                      </a:r>
                    </a:p>
                    <a:p>
                      <a:pPr algn="l"/>
                      <a:r>
                        <a:rPr lang="en-GB" sz="1400" b="0" i="0" u="none" strike="noStrike" kern="1200" baseline="0" dirty="0" smtClean="0">
                          <a:solidFill>
                            <a:schemeClr val="dk1"/>
                          </a:solidFill>
                          <a:latin typeface="+mn-lt"/>
                          <a:ea typeface="+mn-ea"/>
                          <a:cs typeface="+mn-cs"/>
                        </a:rPr>
                        <a:t>below this estimate</a:t>
                      </a:r>
                      <a:endParaRPr lang="en-GB" sz="1400" dirty="0"/>
                    </a:p>
                  </a:txBody>
                  <a:tcPr>
                    <a:solidFill>
                      <a:schemeClr val="bg1"/>
                    </a:solidFill>
                  </a:tcPr>
                </a:tc>
                <a:tc>
                  <a:txBody>
                    <a:bodyPr/>
                    <a:lstStyle/>
                    <a:p>
                      <a:pPr algn="l"/>
                      <a:r>
                        <a:rPr lang="en-GB" sz="1400" b="0" i="0" u="none" strike="noStrike" kern="1200" baseline="0" dirty="0" smtClean="0">
                          <a:solidFill>
                            <a:schemeClr val="dk1"/>
                          </a:solidFill>
                          <a:latin typeface="+mn-lt"/>
                          <a:ea typeface="+mn-ea"/>
                          <a:cs typeface="+mn-cs"/>
                        </a:rPr>
                        <a:t>Likely that the outcome will lie</a:t>
                      </a:r>
                    </a:p>
                    <a:p>
                      <a:pPr algn="l"/>
                      <a:r>
                        <a:rPr lang="en-GB" sz="1400" b="0" i="0" u="none" strike="noStrike" kern="1200" baseline="0" dirty="0" smtClean="0">
                          <a:solidFill>
                            <a:schemeClr val="dk1"/>
                          </a:solidFill>
                          <a:latin typeface="+mn-lt"/>
                          <a:ea typeface="+mn-ea"/>
                          <a:cs typeface="+mn-cs"/>
                        </a:rPr>
                        <a:t>below this estimate</a:t>
                      </a:r>
                      <a:endParaRPr lang="en-GB" sz="1400" dirty="0"/>
                    </a:p>
                  </a:txBody>
                  <a:tcPr>
                    <a:solidFill>
                      <a:schemeClr val="bg1"/>
                    </a:solidFill>
                  </a:tcPr>
                </a:tc>
                <a:tc>
                  <a:txBody>
                    <a:bodyPr/>
                    <a:lstStyle/>
                    <a:p>
                      <a:pPr algn="l"/>
                      <a:r>
                        <a:rPr lang="en-GB" sz="1400" b="0" i="0" u="none" strike="noStrike" kern="1200" baseline="0" dirty="0" smtClean="0">
                          <a:solidFill>
                            <a:schemeClr val="dk1"/>
                          </a:solidFill>
                          <a:latin typeface="+mn-lt"/>
                          <a:ea typeface="+mn-ea"/>
                          <a:cs typeface="+mn-cs"/>
                        </a:rPr>
                        <a:t>Very likely that the outcome will lie below this estimate</a:t>
                      </a:r>
                      <a:endParaRPr lang="en-GB" sz="1400" dirty="0"/>
                    </a:p>
                  </a:txBody>
                  <a:tcPr>
                    <a:solidFill>
                      <a:schemeClr val="bg1"/>
                    </a:solidFill>
                  </a:tcPr>
                </a:tc>
                <a:tc>
                  <a:txBody>
                    <a:bodyPr/>
                    <a:lstStyle/>
                    <a:p>
                      <a:pPr algn="l"/>
                      <a:r>
                        <a:rPr lang="en-GB" sz="1400" b="0" i="0" u="none" strike="noStrike" kern="1200" baseline="0" dirty="0" smtClean="0">
                          <a:solidFill>
                            <a:schemeClr val="dk1"/>
                          </a:solidFill>
                          <a:latin typeface="+mn-lt"/>
                          <a:ea typeface="+mn-ea"/>
                          <a:cs typeface="+mn-cs"/>
                        </a:rPr>
                        <a:t>Extremely likely that the outcome will lie below this estimate</a:t>
                      </a:r>
                      <a:endParaRPr lang="en-GB" sz="1400" dirty="0"/>
                    </a:p>
                  </a:txBody>
                  <a:tcPr>
                    <a:solidFill>
                      <a:schemeClr val="bg1"/>
                    </a:solidFill>
                  </a:tcPr>
                </a:tc>
              </a:tr>
              <a:tr h="1118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3F4548"/>
                          </a:solidFill>
                          <a:latin typeface="+mn-lt"/>
                          <a:ea typeface="+mn-ea"/>
                          <a:cs typeface="+mn-cs"/>
                        </a:rPr>
                        <a:t>Wording ‘above’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3F4548"/>
                          </a:solidFill>
                          <a:latin typeface="+mn-lt"/>
                          <a:ea typeface="+mn-ea"/>
                          <a:cs typeface="+mn-cs"/>
                        </a:rPr>
                        <a:t>percentile</a:t>
                      </a:r>
                      <a:endParaRPr lang="en-GB" sz="1400" kern="1200" dirty="0">
                        <a:solidFill>
                          <a:srgbClr val="3F4548"/>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400" b="0" i="0" u="none" strike="noStrike" kern="1200" baseline="0" dirty="0" smtClean="0">
                          <a:solidFill>
                            <a:schemeClr val="dk1"/>
                          </a:solidFill>
                          <a:latin typeface="+mn-lt"/>
                          <a:ea typeface="+mn-ea"/>
                          <a:cs typeface="+mn-cs"/>
                        </a:rPr>
                        <a:t>Reasonable chance that the outcome</a:t>
                      </a:r>
                    </a:p>
                    <a:p>
                      <a:pPr marL="0" algn="l" defTabSz="914400" rtl="0" eaLnBrk="1" latinLnBrk="0" hangingPunct="1"/>
                      <a:r>
                        <a:rPr lang="en-GB" sz="1400" b="0" i="0" u="none" strike="noStrike" kern="1200" baseline="0" dirty="0" smtClean="0">
                          <a:solidFill>
                            <a:schemeClr val="dk1"/>
                          </a:solidFill>
                          <a:latin typeface="+mn-lt"/>
                          <a:ea typeface="+mn-ea"/>
                          <a:cs typeface="+mn-cs"/>
                        </a:rPr>
                        <a:t>could lie above</a:t>
                      </a:r>
                    </a:p>
                    <a:p>
                      <a:pPr marL="0" algn="l" defTabSz="914400" rtl="0" eaLnBrk="1" latinLnBrk="0" hangingPunct="1"/>
                      <a:r>
                        <a:rPr lang="en-GB" sz="1400" b="0" i="0" u="none" strike="noStrike" kern="1200" baseline="0" dirty="0" smtClean="0">
                          <a:solidFill>
                            <a:schemeClr val="dk1"/>
                          </a:solidFill>
                          <a:latin typeface="+mn-lt"/>
                          <a:ea typeface="+mn-ea"/>
                          <a:cs typeface="+mn-cs"/>
                        </a:rPr>
                        <a:t>this estimate</a:t>
                      </a:r>
                      <a:endParaRPr lang="en-GB" sz="1400" b="0" i="0" u="none" strike="noStrike" kern="1200" baseline="0" dirty="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400" b="0" i="0" u="none" strike="noStrike" kern="1200" baseline="0" dirty="0" smtClean="0">
                          <a:solidFill>
                            <a:schemeClr val="dk1"/>
                          </a:solidFill>
                          <a:latin typeface="+mn-lt"/>
                          <a:ea typeface="+mn-ea"/>
                          <a:cs typeface="+mn-cs"/>
                        </a:rPr>
                        <a:t>Possible but unlikely that the outcome will lie above this estimate</a:t>
                      </a:r>
                    </a:p>
                  </a:txBody>
                  <a:tcPr>
                    <a:solidFill>
                      <a:schemeClr val="accent3">
                        <a:lumMod val="20000"/>
                        <a:lumOff val="80000"/>
                      </a:schemeClr>
                    </a:solidFill>
                  </a:tcPr>
                </a:tc>
                <a:tc>
                  <a:txBody>
                    <a:bodyPr/>
                    <a:lstStyle/>
                    <a:p>
                      <a:pPr marL="0" algn="l" defTabSz="914400" rtl="0" eaLnBrk="1" latinLnBrk="0" hangingPunct="1"/>
                      <a:r>
                        <a:rPr lang="en-GB" sz="1400" b="0" i="0" u="none" strike="noStrike" kern="1200" baseline="0" dirty="0" smtClean="0">
                          <a:solidFill>
                            <a:schemeClr val="dk1"/>
                          </a:solidFill>
                          <a:latin typeface="+mn-lt"/>
                          <a:ea typeface="+mn-ea"/>
                          <a:cs typeface="+mn-cs"/>
                        </a:rPr>
                        <a:t>Possible but very</a:t>
                      </a:r>
                    </a:p>
                    <a:p>
                      <a:pPr marL="0" algn="l" defTabSz="914400" rtl="0" eaLnBrk="1" latinLnBrk="0" hangingPunct="1"/>
                      <a:r>
                        <a:rPr lang="en-GB" sz="1400" b="0" i="0" u="none" strike="noStrike" kern="1200" baseline="0" dirty="0" smtClean="0">
                          <a:solidFill>
                            <a:schemeClr val="dk1"/>
                          </a:solidFill>
                          <a:latin typeface="+mn-lt"/>
                          <a:ea typeface="+mn-ea"/>
                          <a:cs typeface="+mn-cs"/>
                        </a:rPr>
                        <a:t>unlikely that the</a:t>
                      </a:r>
                    </a:p>
                    <a:p>
                      <a:pPr marL="0" algn="l" defTabSz="914400" rtl="0" eaLnBrk="1" latinLnBrk="0" hangingPunct="1"/>
                      <a:r>
                        <a:rPr lang="en-GB" sz="1400" b="0" i="0" u="none" strike="noStrike" kern="1200" baseline="0" dirty="0" smtClean="0">
                          <a:solidFill>
                            <a:schemeClr val="dk1"/>
                          </a:solidFill>
                          <a:latin typeface="+mn-lt"/>
                          <a:ea typeface="+mn-ea"/>
                          <a:cs typeface="+mn-cs"/>
                        </a:rPr>
                        <a:t>outcome will lie</a:t>
                      </a:r>
                    </a:p>
                    <a:p>
                      <a:pPr marL="0" algn="l" defTabSz="914400" rtl="0" eaLnBrk="1" latinLnBrk="0" hangingPunct="1"/>
                      <a:r>
                        <a:rPr lang="en-GB" sz="1400" b="0" i="0" u="none" strike="noStrike" kern="1200" baseline="0" dirty="0" smtClean="0">
                          <a:solidFill>
                            <a:schemeClr val="dk1"/>
                          </a:solidFill>
                          <a:latin typeface="+mn-lt"/>
                          <a:ea typeface="+mn-ea"/>
                          <a:cs typeface="+mn-cs"/>
                        </a:rPr>
                        <a:t>above this</a:t>
                      </a:r>
                    </a:p>
                    <a:p>
                      <a:pPr marL="0" algn="l" defTabSz="914400" rtl="0" eaLnBrk="1" latinLnBrk="0" hangingPunct="1"/>
                      <a:r>
                        <a:rPr lang="en-GB" sz="1400" b="0" i="0" u="none" strike="noStrike" kern="1200" baseline="0" dirty="0" smtClean="0">
                          <a:solidFill>
                            <a:schemeClr val="dk1"/>
                          </a:solidFill>
                          <a:latin typeface="+mn-lt"/>
                          <a:ea typeface="+mn-ea"/>
                          <a:cs typeface="+mn-cs"/>
                        </a:rPr>
                        <a:t>estimate</a:t>
                      </a:r>
                      <a:endParaRPr lang="en-GB" sz="1400" b="0" i="0" u="none" strike="noStrike" kern="1200" baseline="0" dirty="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400" b="0" i="0" u="none" strike="noStrike" kern="1200" baseline="0" dirty="0" smtClean="0">
                          <a:solidFill>
                            <a:schemeClr val="dk1"/>
                          </a:solidFill>
                          <a:latin typeface="+mn-lt"/>
                          <a:ea typeface="+mn-ea"/>
                          <a:cs typeface="+mn-cs"/>
                        </a:rPr>
                        <a:t>There is a possibility, albeit remote, that the</a:t>
                      </a:r>
                    </a:p>
                    <a:p>
                      <a:pPr marL="0" algn="l" defTabSz="914400" rtl="0" eaLnBrk="1" latinLnBrk="0" hangingPunct="1"/>
                      <a:r>
                        <a:rPr lang="en-GB" sz="1400" b="0" i="0" u="none" strike="noStrike" kern="1200" baseline="0" dirty="0" smtClean="0">
                          <a:solidFill>
                            <a:schemeClr val="dk1"/>
                          </a:solidFill>
                          <a:latin typeface="+mn-lt"/>
                          <a:ea typeface="+mn-ea"/>
                          <a:cs typeface="+mn-cs"/>
                        </a:rPr>
                        <a:t>outcome will lie</a:t>
                      </a:r>
                    </a:p>
                    <a:p>
                      <a:pPr marL="0" algn="l" defTabSz="914400" rtl="0" eaLnBrk="1" latinLnBrk="0" hangingPunct="1"/>
                      <a:r>
                        <a:rPr lang="en-GB" sz="1400" b="0" i="0" u="none" strike="noStrike" kern="1200" baseline="0" dirty="0" smtClean="0">
                          <a:solidFill>
                            <a:schemeClr val="dk1"/>
                          </a:solidFill>
                          <a:latin typeface="+mn-lt"/>
                          <a:ea typeface="+mn-ea"/>
                          <a:cs typeface="+mn-cs"/>
                        </a:rPr>
                        <a:t>above this estimate</a:t>
                      </a:r>
                      <a:endParaRPr lang="en-GB" sz="1400" b="0" i="0" u="none" strike="noStrike" kern="1200" baseline="0" dirty="0">
                        <a:solidFill>
                          <a:schemeClr val="dk1"/>
                        </a:solidFill>
                        <a:latin typeface="+mn-lt"/>
                        <a:ea typeface="+mn-ea"/>
                        <a:cs typeface="+mn-cs"/>
                      </a:endParaRPr>
                    </a:p>
                  </a:txBody>
                  <a:tcPr>
                    <a:solidFill>
                      <a:schemeClr val="accent3">
                        <a:lumMod val="20000"/>
                        <a:lumOff val="80000"/>
                      </a:schemeClr>
                    </a:solidFill>
                  </a:tcPr>
                </a:tc>
              </a:tr>
            </a:tbl>
          </a:graphicData>
        </a:graphic>
      </p:graphicFrame>
      <p:sp>
        <p:nvSpPr>
          <p:cNvPr id="6" name="Date Placeholder 3"/>
          <p:cNvSpPr>
            <a:spLocks noGrp="1"/>
          </p:cNvSpPr>
          <p:nvPr>
            <p:ph type="dt" sz="half" idx="10"/>
          </p:nvPr>
        </p:nvSpPr>
        <p:spPr>
          <a:xfrm>
            <a:off x="395289" y="6410325"/>
            <a:ext cx="2016125" cy="331788"/>
          </a:xfrm>
        </p:spPr>
        <p:txBody>
          <a:bodyPr/>
          <a:lstStyle/>
          <a:p>
            <a:fld id="{BC1242CF-12C1-4411-B532-E91306108269}" type="datetime4">
              <a:rPr lang="en-GB" smtClean="0"/>
              <a:pPr/>
              <a:t>23 March 2016</a:t>
            </a:fld>
            <a:endParaRPr lang="en-GB" dirty="0"/>
          </a:p>
        </p:txBody>
      </p:sp>
      <p:sp>
        <p:nvSpPr>
          <p:cNvPr id="7" name="Slide Number Placeholder 4"/>
          <p:cNvSpPr>
            <a:spLocks noGrp="1"/>
          </p:cNvSpPr>
          <p:nvPr>
            <p:ph type="sldNum" sz="quarter" idx="12"/>
          </p:nvPr>
        </p:nvSpPr>
        <p:spPr>
          <a:xfrm>
            <a:off x="8101013" y="6402390"/>
            <a:ext cx="647700" cy="339725"/>
          </a:xfrm>
        </p:spPr>
        <p:txBody>
          <a:bodyPr/>
          <a:lstStyle/>
          <a:p>
            <a:fld id="{FE8DA6AF-1811-4E27-A96F-54109F1D0275}" type="slidenum">
              <a:rPr lang="en-GB" smtClean="0"/>
              <a:pPr/>
              <a:t>25</a:t>
            </a:fld>
            <a:endParaRPr lang="en-GB"/>
          </a:p>
        </p:txBody>
      </p:sp>
    </p:spTree>
    <p:extLst>
      <p:ext uri="{BB962C8B-B14F-4D97-AF65-F5344CB8AC3E}">
        <p14:creationId xmlns:p14="http://schemas.microsoft.com/office/powerpoint/2010/main" xmlns="" val="42603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fade">
                                      <p:cBhvr>
                                        <p:cTn id="7" dur="500"/>
                                        <p:tgtEl>
                                          <p:spTgt spid="3">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5" end="15"/>
                                            </p:txEl>
                                          </p:spTgt>
                                        </p:tgtEl>
                                        <p:attrNameLst>
                                          <p:attrName>style.visibility</p:attrName>
                                        </p:attrNameLst>
                                      </p:cBhvr>
                                      <p:to>
                                        <p:strVal val="visible"/>
                                      </p:to>
                                    </p:set>
                                    <p:animEffect transition="in" filter="fade">
                                      <p:cBhvr>
                                        <p:cTn id="1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endParaRPr lang="en-GB" sz="3100" dirty="0" smtClean="0">
              <a:solidFill>
                <a:schemeClr val="accent1"/>
              </a:solidFill>
            </a:endParaRP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26</a:t>
            </a:fld>
            <a:endParaRPr lang="en-GB"/>
          </a:p>
        </p:txBody>
      </p:sp>
      <p:graphicFrame>
        <p:nvGraphicFramePr>
          <p:cNvPr id="2" name="Diagram 1"/>
          <p:cNvGraphicFramePr/>
          <p:nvPr>
            <p:extLst>
              <p:ext uri="{D42A27DB-BD31-4B8C-83A1-F6EECF244321}">
                <p14:modId xmlns:p14="http://schemas.microsoft.com/office/powerpoint/2010/main" xmlns="" val="2573716000"/>
              </p:ext>
            </p:extLst>
          </p:nvPr>
        </p:nvGraphicFramePr>
        <p:xfrm>
          <a:off x="827584" y="620688"/>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66347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 of Methods</a:t>
            </a:r>
            <a:endParaRPr lang="en-GB" dirty="0"/>
          </a:p>
        </p:txBody>
      </p:sp>
      <p:sp>
        <p:nvSpPr>
          <p:cNvPr id="3" name="Content Placeholder 2"/>
          <p:cNvSpPr>
            <a:spLocks noGrp="1"/>
          </p:cNvSpPr>
          <p:nvPr>
            <p:ph idx="1"/>
          </p:nvPr>
        </p:nvSpPr>
        <p:spPr/>
        <p:txBody>
          <a:bodyPr>
            <a:normAutofit/>
          </a:bodyPr>
          <a:lstStyle/>
          <a:p>
            <a:r>
              <a:rPr lang="en-GB" sz="1200" dirty="0" smtClean="0"/>
              <a:t>In selecting a best estimate for reserving it should recognised that a range of methods are available to achieve this</a:t>
            </a:r>
          </a:p>
          <a:p>
            <a:r>
              <a:rPr lang="en-GB" sz="1200" dirty="0" smtClean="0"/>
              <a:t>Looking at the outputs of a range of methods can help measure the model uncertainty (the risk that your chosen model is wrong)</a:t>
            </a:r>
          </a:p>
          <a:p>
            <a:r>
              <a:rPr lang="en-GB" sz="1200" dirty="0" smtClean="0"/>
              <a:t>The Effectiveness of Methods Working Party (2008/2009) listed the following methods and tested them for effectiveness</a:t>
            </a:r>
            <a:endParaRPr lang="en-GB" sz="1200" dirty="0"/>
          </a:p>
        </p:txBody>
      </p:sp>
      <p:graphicFrame>
        <p:nvGraphicFramePr>
          <p:cNvPr id="6" name="Table 5"/>
          <p:cNvGraphicFramePr>
            <a:graphicFrameLocks noGrp="1"/>
          </p:cNvGraphicFramePr>
          <p:nvPr>
            <p:extLst>
              <p:ext uri="{D42A27DB-BD31-4B8C-83A1-F6EECF244321}">
                <p14:modId xmlns:p14="http://schemas.microsoft.com/office/powerpoint/2010/main" xmlns="" val="346074907"/>
              </p:ext>
            </p:extLst>
          </p:nvPr>
        </p:nvGraphicFramePr>
        <p:xfrm>
          <a:off x="467544" y="2782094"/>
          <a:ext cx="2903984" cy="3054291"/>
        </p:xfrm>
        <a:graphic>
          <a:graphicData uri="http://schemas.openxmlformats.org/drawingml/2006/table">
            <a:tbl>
              <a:tblPr firstRow="1" bandRow="1">
                <a:tableStyleId>{5C22544A-7EE6-4342-B048-85BDC9FD1C3A}</a:tableStyleId>
              </a:tblPr>
              <a:tblGrid>
                <a:gridCol w="2903984"/>
              </a:tblGrid>
              <a:tr h="371013">
                <a:tc>
                  <a:txBody>
                    <a:bodyPr/>
                    <a:lstStyle/>
                    <a:p>
                      <a:r>
                        <a:rPr lang="en-GB" sz="1200" dirty="0" smtClean="0"/>
                        <a:t>Possible</a:t>
                      </a:r>
                      <a:r>
                        <a:rPr lang="en-GB" sz="1200" baseline="0" dirty="0" smtClean="0"/>
                        <a:t> Reserving Methods</a:t>
                      </a:r>
                      <a:endParaRPr lang="en-GB" sz="1200" dirty="0"/>
                    </a:p>
                  </a:txBody>
                  <a:tcPr/>
                </a:tc>
              </a:tr>
              <a:tr h="37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Chain ladder (PCL, ICL)</a:t>
                      </a:r>
                      <a:endParaRPr lang="en-GB" sz="1200" dirty="0"/>
                    </a:p>
                  </a:txBody>
                  <a:tcPr/>
                </a:tc>
              </a:tr>
              <a:tr h="371013">
                <a:tc>
                  <a:txBody>
                    <a:bodyPr/>
                    <a:lstStyle/>
                    <a:p>
                      <a:r>
                        <a:rPr lang="en-GB" sz="1200" dirty="0" err="1" smtClean="0"/>
                        <a:t>Bornheutter</a:t>
                      </a:r>
                      <a:r>
                        <a:rPr lang="en-GB" sz="1200" dirty="0" smtClean="0"/>
                        <a:t>-Ferguson (PBF, IBF)</a:t>
                      </a:r>
                      <a:endParaRPr lang="en-GB" sz="1200" dirty="0"/>
                    </a:p>
                  </a:txBody>
                  <a:tcPr/>
                </a:tc>
              </a:tr>
              <a:tr h="371013">
                <a:tc>
                  <a:txBody>
                    <a:bodyPr/>
                    <a:lstStyle/>
                    <a:p>
                      <a:pPr fontAlgn="base"/>
                      <a:r>
                        <a:rPr lang="en-GB" sz="1200" dirty="0" smtClean="0"/>
                        <a:t>ACPC-based methods (APC, AIC, PPCI, PPCF)</a:t>
                      </a:r>
                      <a:endParaRPr lang="en-GB" sz="1200" dirty="0"/>
                    </a:p>
                  </a:txBody>
                  <a:tcPr/>
                </a:tc>
              </a:tr>
              <a:tr h="37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Case estimate-based methods (PCE)</a:t>
                      </a:r>
                      <a:endParaRPr lang="en-GB" sz="1200" dirty="0"/>
                    </a:p>
                  </a:txBody>
                  <a:tcPr/>
                </a:tc>
              </a:tr>
              <a:tr h="37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Operational time (</a:t>
                      </a:r>
                      <a:r>
                        <a:rPr lang="en-GB" sz="1200" dirty="0" err="1" smtClean="0"/>
                        <a:t>OpTime</a:t>
                      </a:r>
                      <a:r>
                        <a:rPr lang="en-GB" sz="1200" dirty="0" smtClean="0"/>
                        <a:t>)</a:t>
                      </a:r>
                      <a:endParaRPr lang="en-GB" sz="1200" dirty="0"/>
                    </a:p>
                  </a:txBody>
                  <a:tcPr/>
                </a:tc>
              </a:tr>
              <a:tr h="37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Probabilistic trend family (</a:t>
                      </a:r>
                      <a:r>
                        <a:rPr lang="en-GB" sz="1200" dirty="0" err="1" smtClean="0"/>
                        <a:t>eg</a:t>
                      </a:r>
                      <a:r>
                        <a:rPr lang="en-GB" sz="1200" dirty="0" smtClean="0"/>
                        <a:t> ICRFS)</a:t>
                      </a:r>
                    </a:p>
                  </a:txBody>
                  <a:tcPr/>
                </a:tc>
              </a:tr>
              <a:tr h="371013">
                <a:tc>
                  <a:txBody>
                    <a:bodyPr/>
                    <a:lstStyle/>
                    <a:p>
                      <a:pPr fontAlgn="base"/>
                      <a:r>
                        <a:rPr lang="en-GB" sz="1200" dirty="0" smtClean="0"/>
                        <a:t>Other (user-selected) methods…</a:t>
                      </a:r>
                      <a:endParaRPr lang="en-GB" sz="1200" dirty="0">
                        <a:effectLst/>
                      </a:endParaRPr>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2780928"/>
            <a:ext cx="5112568" cy="3144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1018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of Methods</a:t>
            </a:r>
            <a:endParaRPr lang="en-GB"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204864"/>
            <a:ext cx="8229600" cy="2065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67544" y="1412776"/>
            <a:ext cx="8280920" cy="648072"/>
          </a:xfrm>
          <a:prstGeom prst="rect">
            <a:avLst/>
          </a:prstGeom>
          <a:noFill/>
        </p:spPr>
        <p:txBody>
          <a:bodyPr wrap="square" rtlCol="0">
            <a:spAutoFit/>
          </a:bodyPr>
          <a:lstStyle/>
          <a:p>
            <a:pPr marL="285750" indent="-285750">
              <a:buFont typeface="Arial" pitchFamily="34" charset="0"/>
              <a:buChar char="•"/>
            </a:pPr>
            <a:r>
              <a:rPr lang="en-GB" dirty="0" smtClean="0"/>
              <a:t>Use of an “overview grid” of results can help the Actuary understand the variation in the result based on choosing different methods</a:t>
            </a:r>
            <a:endParaRPr lang="en-GB" dirty="0"/>
          </a:p>
        </p:txBody>
      </p:sp>
      <p:sp>
        <p:nvSpPr>
          <p:cNvPr id="5" name="TextBox 4"/>
          <p:cNvSpPr txBox="1"/>
          <p:nvPr/>
        </p:nvSpPr>
        <p:spPr>
          <a:xfrm>
            <a:off x="493765" y="4581128"/>
            <a:ext cx="8280920" cy="1477328"/>
          </a:xfrm>
          <a:prstGeom prst="rect">
            <a:avLst/>
          </a:prstGeom>
          <a:noFill/>
        </p:spPr>
        <p:txBody>
          <a:bodyPr wrap="square" rtlCol="0">
            <a:spAutoFit/>
          </a:bodyPr>
          <a:lstStyle/>
          <a:p>
            <a:pPr marL="285750" indent="-285750">
              <a:buFont typeface="Arial" pitchFamily="34" charset="0"/>
              <a:buChar char="•"/>
            </a:pPr>
            <a:r>
              <a:rPr lang="en-GB" dirty="0" smtClean="0"/>
              <a:t>Where wildly different results are being obtained this can indicate your choice of model is important and there may be model risk which should be discussed</a:t>
            </a:r>
          </a:p>
          <a:p>
            <a:pPr marL="285750" indent="-285750">
              <a:buFont typeface="Arial" pitchFamily="34" charset="0"/>
              <a:buChar char="•"/>
            </a:pPr>
            <a:r>
              <a:rPr lang="en-GB" dirty="0" smtClean="0"/>
              <a:t>Model risk could also extend to choice of development factor exclusions and selection of tail factors</a:t>
            </a:r>
          </a:p>
          <a:p>
            <a:pPr marL="285750" indent="-285750">
              <a:buFont typeface="Arial" pitchFamily="34" charset="0"/>
              <a:buChar char="•"/>
            </a:pPr>
            <a:r>
              <a:rPr lang="en-GB" dirty="0" smtClean="0"/>
              <a:t>Outputs can also be shown as graphs in order to aid communication</a:t>
            </a:r>
          </a:p>
        </p:txBody>
      </p:sp>
    </p:spTree>
    <p:extLst>
      <p:ext uri="{BB962C8B-B14F-4D97-AF65-F5344CB8AC3E}">
        <p14:creationId xmlns:p14="http://schemas.microsoft.com/office/powerpoint/2010/main" xmlns="" val="920983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of Methods</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255" y="1600200"/>
            <a:ext cx="818949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487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dirty="0" smtClean="0">
                <a:solidFill>
                  <a:schemeClr val="accent1"/>
                </a:solidFill>
              </a:rPr>
              <a:t>Beyond “Bootstrap”</a:t>
            </a: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a:p>
            <a:pPr lvl="1"/>
            <a:endParaRPr lang="en-GB" sz="1800" dirty="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3</a:t>
            </a:fld>
            <a:endParaRPr lang="en-GB"/>
          </a:p>
        </p:txBody>
      </p:sp>
      <p:sp>
        <p:nvSpPr>
          <p:cNvPr id="7" name="Rectangle 6"/>
          <p:cNvSpPr/>
          <p:nvPr/>
        </p:nvSpPr>
        <p:spPr>
          <a:xfrm>
            <a:off x="539552" y="1525042"/>
            <a:ext cx="8136416" cy="43204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Is it realistic to define a distribution of outcomes at all?</a:t>
            </a:r>
            <a:endParaRPr lang="en-GB"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t="24947" b="16906"/>
          <a:stretch/>
        </p:blipFill>
        <p:spPr>
          <a:xfrm>
            <a:off x="539552" y="1957315"/>
            <a:ext cx="8136416" cy="3237032"/>
          </a:xfrm>
          <a:prstGeom prst="rect">
            <a:avLst/>
          </a:prstGeom>
        </p:spPr>
      </p:pic>
    </p:spTree>
    <p:extLst>
      <p:ext uri="{BB962C8B-B14F-4D97-AF65-F5344CB8AC3E}">
        <p14:creationId xmlns:p14="http://schemas.microsoft.com/office/powerpoint/2010/main" xmlns="" val="4228396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endParaRPr lang="en-GB" sz="3100" dirty="0" smtClean="0">
              <a:solidFill>
                <a:schemeClr val="accent1"/>
              </a:solidFill>
            </a:endParaRP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30</a:t>
            </a:fld>
            <a:endParaRPr lang="en-GB"/>
          </a:p>
        </p:txBody>
      </p:sp>
      <p:graphicFrame>
        <p:nvGraphicFramePr>
          <p:cNvPr id="2" name="Diagram 1"/>
          <p:cNvGraphicFramePr/>
          <p:nvPr>
            <p:extLst>
              <p:ext uri="{D42A27DB-BD31-4B8C-83A1-F6EECF244321}">
                <p14:modId xmlns:p14="http://schemas.microsoft.com/office/powerpoint/2010/main" xmlns="" val="3102694482"/>
              </p:ext>
            </p:extLst>
          </p:nvPr>
        </p:nvGraphicFramePr>
        <p:xfrm>
          <a:off x="827584" y="620688"/>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38779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Reserve Risk and ERM – qualitative aspects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a:p>
        </p:txBody>
      </p:sp>
      <p:sp>
        <p:nvSpPr>
          <p:cNvPr id="11" name="TextBox 10"/>
          <p:cNvSpPr txBox="1"/>
          <p:nvPr/>
        </p:nvSpPr>
        <p:spPr>
          <a:xfrm>
            <a:off x="539552" y="1772816"/>
            <a:ext cx="7449475" cy="1754326"/>
          </a:xfrm>
          <a:prstGeom prst="rect">
            <a:avLst/>
          </a:prstGeom>
          <a:noFill/>
        </p:spPr>
        <p:txBody>
          <a:bodyPr wrap="none" rtlCol="0">
            <a:spAutoFit/>
          </a:bodyPr>
          <a:lstStyle/>
          <a:p>
            <a:pPr marL="285750" indent="-285750">
              <a:buFont typeface="Arial" pitchFamily="34" charset="0"/>
              <a:buChar char="•"/>
            </a:pPr>
            <a:r>
              <a:rPr lang="en-GB" dirty="0" smtClean="0"/>
              <a:t>Rating Agencies assess risks qualitatively as well as quantitatively</a:t>
            </a:r>
          </a:p>
          <a:p>
            <a:pPr marL="285750" indent="-285750">
              <a:buFont typeface="Arial" pitchFamily="34" charset="0"/>
              <a:buChar char="•"/>
            </a:pPr>
            <a:endParaRPr lang="en-GB" dirty="0"/>
          </a:p>
          <a:p>
            <a:pPr marL="285750" indent="-285750">
              <a:buFont typeface="Arial" pitchFamily="34" charset="0"/>
              <a:buChar char="•"/>
            </a:pPr>
            <a:r>
              <a:rPr lang="en-GB" dirty="0" smtClean="0"/>
              <a:t>Benchmark reserve risk qualitatively?</a:t>
            </a:r>
          </a:p>
          <a:p>
            <a:pPr marL="285750" indent="-285750">
              <a:buFont typeface="Arial" pitchFamily="34" charset="0"/>
              <a:buChar char="•"/>
            </a:pPr>
            <a:endParaRPr lang="en-GB" dirty="0"/>
          </a:p>
          <a:p>
            <a:pPr marL="285750" indent="-285750">
              <a:buFont typeface="Arial" pitchFamily="34" charset="0"/>
              <a:buChar char="•"/>
            </a:pPr>
            <a:r>
              <a:rPr lang="en-GB" dirty="0" smtClean="0"/>
              <a:t>Reserve Risk is also often considered as part of a risk appetite within</a:t>
            </a:r>
          </a:p>
          <a:p>
            <a:r>
              <a:rPr lang="en-GB" dirty="0" smtClean="0"/>
              <a:t>an ERM framework</a:t>
            </a:r>
            <a:endParaRPr lang="en-GB" dirty="0"/>
          </a:p>
        </p:txBody>
      </p:sp>
      <p:graphicFrame>
        <p:nvGraphicFramePr>
          <p:cNvPr id="15" name="Diagram 14"/>
          <p:cNvGraphicFramePr/>
          <p:nvPr>
            <p:extLst>
              <p:ext uri="{D42A27DB-BD31-4B8C-83A1-F6EECF244321}">
                <p14:modId xmlns:p14="http://schemas.microsoft.com/office/powerpoint/2010/main" xmlns="" val="1535794675"/>
              </p:ext>
            </p:extLst>
          </p:nvPr>
        </p:nvGraphicFramePr>
        <p:xfrm>
          <a:off x="3923928" y="3429000"/>
          <a:ext cx="486360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6525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Control Indicators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46122547"/>
              </p:ext>
            </p:extLst>
          </p:nvPr>
        </p:nvGraphicFramePr>
        <p:xfrm>
          <a:off x="395536" y="1412776"/>
          <a:ext cx="8291512"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46174" y="2421468"/>
            <a:ext cx="3197834" cy="4031873"/>
          </a:xfrm>
          <a:prstGeom prst="rect">
            <a:avLst/>
          </a:prstGeom>
          <a:noFill/>
        </p:spPr>
        <p:txBody>
          <a:bodyPr wrap="square" rtlCol="0">
            <a:spAutoFit/>
          </a:bodyPr>
          <a:lstStyle/>
          <a:p>
            <a:pPr marL="285750" indent="-285750">
              <a:buFont typeface="Arial" pitchFamily="34" charset="0"/>
              <a:buChar char="•"/>
            </a:pPr>
            <a:r>
              <a:rPr lang="en-GB" sz="1400" dirty="0" smtClean="0"/>
              <a:t>Track record of consistent reserve releases</a:t>
            </a:r>
          </a:p>
          <a:p>
            <a:pPr marL="285750" indent="-285750">
              <a:buFont typeface="Arial" pitchFamily="34" charset="0"/>
              <a:buChar char="•"/>
            </a:pPr>
            <a:r>
              <a:rPr lang="en-GB" sz="1400" dirty="0" smtClean="0"/>
              <a:t>Independent centralised reserving function with effective feedback loops</a:t>
            </a:r>
          </a:p>
          <a:p>
            <a:pPr marL="285750" indent="-285750">
              <a:buFont typeface="Arial" pitchFamily="34" charset="0"/>
              <a:buChar char="•"/>
            </a:pPr>
            <a:r>
              <a:rPr lang="en-GB" sz="1400" dirty="0" smtClean="0"/>
              <a:t>Assumptions robustly set and justified</a:t>
            </a:r>
          </a:p>
          <a:p>
            <a:pPr marL="285750" indent="-285750">
              <a:buFont typeface="Arial" pitchFamily="34" charset="0"/>
              <a:buChar char="•"/>
            </a:pPr>
            <a:r>
              <a:rPr lang="en-GB" sz="1400" dirty="0" smtClean="0"/>
              <a:t>Information fed into economic capital models</a:t>
            </a:r>
          </a:p>
          <a:p>
            <a:pPr marL="285750" indent="-285750">
              <a:buFont typeface="Arial" pitchFamily="34" charset="0"/>
              <a:buChar char="•"/>
            </a:pPr>
            <a:r>
              <a:rPr lang="en-GB" sz="1400" dirty="0" smtClean="0"/>
              <a:t>Robust </a:t>
            </a:r>
            <a:r>
              <a:rPr lang="en-GB" sz="1400" dirty="0"/>
              <a:t>review process, including both internal and third party actuarial reviews </a:t>
            </a:r>
            <a:endParaRPr lang="en-GB" sz="1400" dirty="0" smtClean="0"/>
          </a:p>
          <a:p>
            <a:pPr marL="285750" indent="-285750">
              <a:buFont typeface="Arial" pitchFamily="34" charset="0"/>
              <a:buChar char="•"/>
            </a:pPr>
            <a:r>
              <a:rPr lang="en-GB" sz="1400" dirty="0" smtClean="0"/>
              <a:t>Well-defined </a:t>
            </a:r>
            <a:r>
              <a:rPr lang="en-GB" sz="1400" dirty="0"/>
              <a:t>and extensive claims management framework </a:t>
            </a:r>
          </a:p>
          <a:p>
            <a:pPr marL="285750" indent="-285750">
              <a:buFont typeface="Arial" pitchFamily="34" charset="0"/>
              <a:buChar char="•"/>
            </a:pPr>
            <a:endParaRPr lang="en-GB" sz="1400" dirty="0" smtClean="0"/>
          </a:p>
          <a:p>
            <a:pPr marL="285750" indent="-285750">
              <a:buFont typeface="Arial" pitchFamily="34" charset="0"/>
              <a:buChar char="•"/>
            </a:pPr>
            <a:endParaRPr lang="en-GB" sz="1400" dirty="0" smtClean="0"/>
          </a:p>
          <a:p>
            <a:pPr marL="285750" indent="-285750">
              <a:buFont typeface="Arial" pitchFamily="34" charset="0"/>
              <a:buChar char="•"/>
            </a:pPr>
            <a:endParaRPr lang="en-GB" sz="1400" dirty="0" smtClean="0"/>
          </a:p>
          <a:p>
            <a:endParaRPr lang="en-GB" dirty="0"/>
          </a:p>
        </p:txBody>
      </p:sp>
      <p:sp>
        <p:nvSpPr>
          <p:cNvPr id="9" name="Rectangle 8"/>
          <p:cNvSpPr/>
          <p:nvPr/>
        </p:nvSpPr>
        <p:spPr>
          <a:xfrm>
            <a:off x="1633384" y="1340768"/>
            <a:ext cx="6048672" cy="584775"/>
          </a:xfrm>
          <a:prstGeom prst="rect">
            <a:avLst/>
          </a:prstGeom>
        </p:spPr>
        <p:txBody>
          <a:bodyPr wrap="square">
            <a:spAutoFit/>
          </a:bodyPr>
          <a:lstStyle/>
          <a:p>
            <a:r>
              <a:rPr lang="en-GB" sz="1600" dirty="0"/>
              <a:t>Reserve &amp; Claims Management Control from </a:t>
            </a:r>
            <a:r>
              <a:rPr lang="en-GB" sz="1600" dirty="0" smtClean="0"/>
              <a:t>rating agency perspective</a:t>
            </a:r>
            <a:endParaRPr lang="en-GB" sz="1600" dirty="0"/>
          </a:p>
        </p:txBody>
      </p:sp>
      <p:sp>
        <p:nvSpPr>
          <p:cNvPr id="10" name="TextBox 9"/>
          <p:cNvSpPr txBox="1"/>
          <p:nvPr/>
        </p:nvSpPr>
        <p:spPr>
          <a:xfrm>
            <a:off x="4788024" y="2421468"/>
            <a:ext cx="3600400" cy="4462760"/>
          </a:xfrm>
          <a:prstGeom prst="rect">
            <a:avLst/>
          </a:prstGeom>
          <a:noFill/>
        </p:spPr>
        <p:txBody>
          <a:bodyPr wrap="square" rtlCol="0">
            <a:spAutoFit/>
          </a:bodyPr>
          <a:lstStyle/>
          <a:p>
            <a:pPr marL="285750" indent="-285750">
              <a:buFont typeface="Arial" pitchFamily="34" charset="0"/>
              <a:buChar char="•"/>
            </a:pPr>
            <a:r>
              <a:rPr lang="en-GB" sz="1400" dirty="0" smtClean="0"/>
              <a:t>Experienced chronic adverse development</a:t>
            </a:r>
          </a:p>
          <a:p>
            <a:pPr marL="285750" indent="-285750">
              <a:buFont typeface="Arial" pitchFamily="34" charset="0"/>
              <a:buChar char="•"/>
            </a:pPr>
            <a:r>
              <a:rPr lang="en-GB" sz="1400" dirty="0" smtClean="0"/>
              <a:t>Lack </a:t>
            </a:r>
            <a:r>
              <a:rPr lang="en-GB" sz="1400" dirty="0"/>
              <a:t>of adequate understanding and </a:t>
            </a:r>
            <a:r>
              <a:rPr lang="en-GB" sz="1400" dirty="0" smtClean="0"/>
              <a:t>modelling </a:t>
            </a:r>
            <a:r>
              <a:rPr lang="en-GB" sz="1400" dirty="0"/>
              <a:t>of the risk of adverse loss development. </a:t>
            </a:r>
          </a:p>
          <a:p>
            <a:pPr marL="285750" indent="-285750">
              <a:buFont typeface="Arial" pitchFamily="34" charset="0"/>
              <a:buChar char="•"/>
            </a:pPr>
            <a:r>
              <a:rPr lang="en-GB" sz="1400" dirty="0"/>
              <a:t>Reserving is fragmented in business units without centralized coordination or supervision</a:t>
            </a:r>
          </a:p>
          <a:p>
            <a:pPr marL="285750" indent="-285750">
              <a:buFont typeface="Arial" pitchFamily="34" charset="0"/>
              <a:buChar char="•"/>
            </a:pPr>
            <a:r>
              <a:rPr lang="en-GB" sz="1400" dirty="0"/>
              <a:t>Reserving is disconnected from claims and might be pressured from underwriting</a:t>
            </a:r>
          </a:p>
          <a:p>
            <a:pPr marL="285750" indent="-285750">
              <a:buFont typeface="Arial" pitchFamily="34" charset="0"/>
              <a:buChar char="•"/>
            </a:pPr>
            <a:r>
              <a:rPr lang="en-GB" sz="1400" dirty="0"/>
              <a:t>The review process is unsatisfactory and has failed to reveal chronic issues</a:t>
            </a:r>
          </a:p>
          <a:p>
            <a:pPr marL="285750" indent="-285750">
              <a:buFont typeface="Arial" pitchFamily="34" charset="0"/>
              <a:buChar char="•"/>
            </a:pPr>
            <a:r>
              <a:rPr lang="en-GB" sz="1400" dirty="0"/>
              <a:t>There are no claims management authority levels or they’re not applied in practice.</a:t>
            </a:r>
          </a:p>
          <a:p>
            <a:pPr marL="285750" indent="-285750">
              <a:buFont typeface="Arial" pitchFamily="34" charset="0"/>
              <a:buChar char="•"/>
            </a:pPr>
            <a:endParaRPr lang="en-GB" sz="1400" dirty="0" smtClean="0"/>
          </a:p>
          <a:p>
            <a:pPr marL="285750" indent="-285750">
              <a:buFont typeface="Arial" pitchFamily="34" charset="0"/>
              <a:buChar char="•"/>
            </a:pPr>
            <a:endParaRPr lang="en-GB" sz="1400" dirty="0" smtClean="0"/>
          </a:p>
          <a:p>
            <a:pPr marL="285750" indent="-285750">
              <a:buFont typeface="Arial" pitchFamily="34" charset="0"/>
              <a:buChar char="•"/>
            </a:pPr>
            <a:endParaRPr lang="en-GB" sz="1400" dirty="0" smtClean="0"/>
          </a:p>
          <a:p>
            <a:endParaRPr lang="en-GB" dirty="0"/>
          </a:p>
        </p:txBody>
      </p:sp>
      <p:sp>
        <p:nvSpPr>
          <p:cNvPr id="3" name="TextBox 2"/>
          <p:cNvSpPr txBox="1"/>
          <p:nvPr/>
        </p:nvSpPr>
        <p:spPr>
          <a:xfrm>
            <a:off x="467543" y="5980638"/>
            <a:ext cx="6344942" cy="307777"/>
          </a:xfrm>
          <a:prstGeom prst="rect">
            <a:avLst/>
          </a:prstGeom>
          <a:noFill/>
        </p:spPr>
        <p:txBody>
          <a:bodyPr wrap="none" rtlCol="0">
            <a:spAutoFit/>
          </a:bodyPr>
          <a:lstStyle/>
          <a:p>
            <a:r>
              <a:rPr lang="en-GB" sz="1400" dirty="0" smtClean="0"/>
              <a:t>Inspired by “S &amp; P Insurance Enterprise Risk Management Criteria May 2013”</a:t>
            </a:r>
            <a:endParaRPr lang="en-GB" sz="1400" dirty="0"/>
          </a:p>
        </p:txBody>
      </p:sp>
    </p:spTree>
    <p:extLst>
      <p:ext uri="{BB962C8B-B14F-4D97-AF65-F5344CB8AC3E}">
        <p14:creationId xmlns:p14="http://schemas.microsoft.com/office/powerpoint/2010/main" xmlns="" val="3304670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True or false?</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sp>
        <p:nvSpPr>
          <p:cNvPr id="6" name="Rectangular Callout 5"/>
          <p:cNvSpPr/>
          <p:nvPr/>
        </p:nvSpPr>
        <p:spPr>
          <a:xfrm>
            <a:off x="413702" y="1628800"/>
            <a:ext cx="3918567" cy="1728192"/>
          </a:xfrm>
          <a:prstGeom prst="wedgeRectCallout">
            <a:avLst>
              <a:gd name="adj1" fmla="val -18817"/>
              <a:gd name="adj2" fmla="val 71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bwMode="auto">
          <a:xfrm>
            <a:off x="480057" y="1700808"/>
            <a:ext cx="3785856"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pPr algn="ctr"/>
            <a:r>
              <a:rPr lang="en-GB" sz="1400" dirty="0">
                <a:solidFill>
                  <a:schemeClr val="bg1"/>
                </a:solidFill>
              </a:rPr>
              <a:t>“A well defined claims management framework should lead to less reserve uncertainty than a poorly defined claims management framework, as the risk of adverse deviation in reserves and/or claims payments for operational reasons should be reduced”</a:t>
            </a:r>
          </a:p>
          <a:p>
            <a:pPr algn="ctr"/>
            <a:endParaRPr lang="en-GB" sz="1400" dirty="0">
              <a:solidFill>
                <a:schemeClr val="bg1"/>
              </a:solidFill>
            </a:endParaRPr>
          </a:p>
        </p:txBody>
      </p:sp>
      <p:sp>
        <p:nvSpPr>
          <p:cNvPr id="8" name="Rectangular Callout 7"/>
          <p:cNvSpPr/>
          <p:nvPr/>
        </p:nvSpPr>
        <p:spPr>
          <a:xfrm>
            <a:off x="4644008" y="1628800"/>
            <a:ext cx="3918567" cy="1728192"/>
          </a:xfrm>
          <a:prstGeom prst="wedgeRectCallout">
            <a:avLst>
              <a:gd name="adj1" fmla="val -18817"/>
              <a:gd name="adj2" fmla="val 71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bwMode="auto">
          <a:xfrm>
            <a:off x="4499992" y="1700808"/>
            <a:ext cx="3785856"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pPr lvl="1" algn="ctr"/>
            <a:r>
              <a:rPr lang="en-GB" sz="1400" b="1" dirty="0">
                <a:solidFill>
                  <a:schemeClr val="bg1"/>
                </a:solidFill>
              </a:rPr>
              <a:t>“A disjointed actuarial function spread across many territories with no central oversight is more likely to lead to an out-turn that deviates from best estimate than an integrated actuarial function with central oversight”</a:t>
            </a:r>
          </a:p>
          <a:p>
            <a:pPr algn="ctr"/>
            <a:endParaRPr lang="en-GB" sz="1400" dirty="0">
              <a:solidFill>
                <a:schemeClr val="bg1"/>
              </a:solidFill>
            </a:endParaRPr>
          </a:p>
        </p:txBody>
      </p:sp>
      <p:sp>
        <p:nvSpPr>
          <p:cNvPr id="10" name="Rectangular Callout 9"/>
          <p:cNvSpPr/>
          <p:nvPr/>
        </p:nvSpPr>
        <p:spPr>
          <a:xfrm>
            <a:off x="413702" y="4005064"/>
            <a:ext cx="3918567" cy="1728192"/>
          </a:xfrm>
          <a:prstGeom prst="wedgeRectCallout">
            <a:avLst>
              <a:gd name="adj1" fmla="val -18817"/>
              <a:gd name="adj2" fmla="val 71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bwMode="auto">
          <a:xfrm>
            <a:off x="251520" y="4185084"/>
            <a:ext cx="3785856"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pPr lvl="1" algn="ctr"/>
            <a:r>
              <a:rPr lang="en-GB" sz="1400" b="1" dirty="0" smtClean="0">
                <a:solidFill>
                  <a:schemeClr val="bg1"/>
                </a:solidFill>
                <a:latin typeface="+mj-lt"/>
                <a:ea typeface="+mj-ea"/>
                <a:cs typeface="+mj-cs"/>
              </a:rPr>
              <a:t>“A </a:t>
            </a:r>
            <a:r>
              <a:rPr lang="en-GB" sz="1400" b="1" dirty="0">
                <a:solidFill>
                  <a:schemeClr val="bg1"/>
                </a:solidFill>
                <a:latin typeface="+mj-lt"/>
                <a:ea typeface="+mj-ea"/>
                <a:cs typeface="+mj-cs"/>
              </a:rPr>
              <a:t>reserving team that does not perform stress and scenario testing is less able to understand its reserve risks than a team which does and </a:t>
            </a:r>
            <a:r>
              <a:rPr lang="en-GB" sz="1400" b="1" dirty="0" smtClean="0">
                <a:solidFill>
                  <a:schemeClr val="bg1"/>
                </a:solidFill>
                <a:latin typeface="+mj-lt"/>
                <a:ea typeface="+mj-ea"/>
                <a:cs typeface="+mj-cs"/>
              </a:rPr>
              <a:t>is </a:t>
            </a:r>
            <a:r>
              <a:rPr lang="en-GB" sz="1400" b="1" dirty="0">
                <a:solidFill>
                  <a:schemeClr val="bg1"/>
                </a:solidFill>
                <a:latin typeface="+mj-lt"/>
                <a:ea typeface="+mj-ea"/>
                <a:cs typeface="+mj-cs"/>
              </a:rPr>
              <a:t>hence more likely to assess reserve uncertainty </a:t>
            </a:r>
            <a:r>
              <a:rPr lang="en-GB" sz="1400" b="1" dirty="0" smtClean="0">
                <a:solidFill>
                  <a:schemeClr val="bg1"/>
                </a:solidFill>
                <a:latin typeface="+mj-lt"/>
                <a:ea typeface="+mj-ea"/>
                <a:cs typeface="+mj-cs"/>
              </a:rPr>
              <a:t>incorrectly”</a:t>
            </a:r>
            <a:endParaRPr lang="en-GB" sz="1400" b="1" dirty="0">
              <a:solidFill>
                <a:schemeClr val="bg1"/>
              </a:solidFill>
              <a:latin typeface="+mj-lt"/>
              <a:ea typeface="+mj-ea"/>
              <a:cs typeface="+mj-cs"/>
            </a:endParaRPr>
          </a:p>
          <a:p>
            <a:pPr algn="ctr"/>
            <a:endParaRPr lang="en-GB" sz="1400" dirty="0">
              <a:solidFill>
                <a:schemeClr val="bg1"/>
              </a:solidFill>
            </a:endParaRPr>
          </a:p>
        </p:txBody>
      </p:sp>
      <p:sp>
        <p:nvSpPr>
          <p:cNvPr id="12" name="Rectangular Callout 11"/>
          <p:cNvSpPr/>
          <p:nvPr/>
        </p:nvSpPr>
        <p:spPr>
          <a:xfrm>
            <a:off x="4716016" y="4005064"/>
            <a:ext cx="3918567" cy="1728192"/>
          </a:xfrm>
          <a:prstGeom prst="wedgeRectCallout">
            <a:avLst>
              <a:gd name="adj1" fmla="val -18817"/>
              <a:gd name="adj2" fmla="val 71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1400" b="1" dirty="0" smtClean="0">
                <a:solidFill>
                  <a:schemeClr val="bg1"/>
                </a:solidFill>
                <a:latin typeface="+mj-lt"/>
                <a:ea typeface="+mj-ea"/>
                <a:cs typeface="+mj-cs"/>
              </a:rPr>
              <a:t>“A </a:t>
            </a:r>
            <a:r>
              <a:rPr lang="en-GB" sz="1400" b="1" dirty="0">
                <a:solidFill>
                  <a:schemeClr val="bg1"/>
                </a:solidFill>
                <a:latin typeface="+mj-lt"/>
                <a:ea typeface="+mj-ea"/>
                <a:cs typeface="+mj-cs"/>
              </a:rPr>
              <a:t>reserving function that obtains third-party review of its work is more likely to understand its reserves and risks and hence less likely to assess reserve uncertainty </a:t>
            </a:r>
            <a:r>
              <a:rPr lang="en-GB" sz="1400" b="1" dirty="0" smtClean="0">
                <a:solidFill>
                  <a:schemeClr val="bg1"/>
                </a:solidFill>
                <a:latin typeface="+mj-lt"/>
                <a:ea typeface="+mj-ea"/>
                <a:cs typeface="+mj-cs"/>
              </a:rPr>
              <a:t>incorrectly”</a:t>
            </a:r>
            <a:endParaRPr lang="en-GB" sz="1400" b="1" dirty="0">
              <a:solidFill>
                <a:schemeClr val="bg1"/>
              </a:solidFill>
              <a:latin typeface="+mj-lt"/>
              <a:ea typeface="+mj-ea"/>
              <a:cs typeface="+mj-cs"/>
            </a:endParaRPr>
          </a:p>
        </p:txBody>
      </p:sp>
    </p:spTree>
    <p:extLst>
      <p:ext uri="{BB962C8B-B14F-4D97-AF65-F5344CB8AC3E}">
        <p14:creationId xmlns:p14="http://schemas.microsoft.com/office/powerpoint/2010/main" xmlns="" val="4150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Reserve Risk within Risk Appetite</a:t>
            </a:r>
            <a:endParaRPr lang="en-GB" dirty="0"/>
          </a:p>
        </p:txBody>
      </p:sp>
      <p:sp>
        <p:nvSpPr>
          <p:cNvPr id="3" name="Content Placeholder 2"/>
          <p:cNvSpPr>
            <a:spLocks noGrp="1"/>
          </p:cNvSpPr>
          <p:nvPr>
            <p:ph idx="1"/>
          </p:nvPr>
        </p:nvSpPr>
        <p:spPr/>
        <p:txBody>
          <a:bodyPr/>
          <a:lstStyle/>
          <a:p>
            <a:r>
              <a:rPr lang="en-GB" sz="1800" dirty="0"/>
              <a:t>Deterioration of reserves is not to exceed b% in any one quarter</a:t>
            </a:r>
          </a:p>
          <a:p>
            <a:r>
              <a:rPr lang="en-GB" sz="1800" dirty="0"/>
              <a:t>1-in-200 deviation not to exceed c% of gross income</a:t>
            </a:r>
          </a:p>
          <a:p>
            <a:r>
              <a:rPr lang="en-GB" sz="1800" dirty="0"/>
              <a:t>“We have no appetite for significant deviations in earnings driven by reserving deficits”</a:t>
            </a:r>
          </a:p>
          <a:p>
            <a:r>
              <a:rPr lang="en-GB" sz="1800" dirty="0"/>
              <a:t>Reserves/premiums ratios…. be greater than x%</a:t>
            </a:r>
          </a:p>
          <a:p>
            <a:r>
              <a:rPr lang="en-GB" sz="1800" dirty="0"/>
              <a:t>Reserving Risk Capital Charge not be greater than x% of….</a:t>
            </a:r>
          </a:p>
          <a:p>
            <a:r>
              <a:rPr lang="en-GB" sz="1800" dirty="0"/>
              <a:t>Capital at risk from potential claims reserving losses (based on the </a:t>
            </a:r>
            <a:r>
              <a:rPr lang="en-GB" sz="1800" dirty="0" err="1"/>
              <a:t>VaR</a:t>
            </a:r>
            <a:r>
              <a:rPr lang="en-GB" sz="1800" dirty="0"/>
              <a:t> for the whole reserve portfolio) should not exceed x% (e.g. 20%) of own funds according to SII </a:t>
            </a:r>
            <a:r>
              <a:rPr lang="en-GB" sz="1800" dirty="0" smtClean="0"/>
              <a:t>calculation</a:t>
            </a:r>
          </a:p>
          <a:p>
            <a:endParaRPr lang="en-GB" sz="1800" dirty="0" smtClean="0"/>
          </a:p>
          <a:p>
            <a:endParaRPr lang="en-GB" sz="1800" dirty="0"/>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a:p>
        </p:txBody>
      </p:sp>
      <p:sp>
        <p:nvSpPr>
          <p:cNvPr id="6" name="Rectangle 5"/>
          <p:cNvSpPr/>
          <p:nvPr/>
        </p:nvSpPr>
        <p:spPr>
          <a:xfrm>
            <a:off x="755576" y="5157192"/>
            <a:ext cx="74168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Analysis of Company Reports to understand treatment of Reserve Risk</a:t>
            </a:r>
            <a:endParaRPr lang="en-GB" dirty="0"/>
          </a:p>
        </p:txBody>
      </p:sp>
    </p:spTree>
    <p:extLst>
      <p:ext uri="{BB962C8B-B14F-4D97-AF65-F5344CB8AC3E}">
        <p14:creationId xmlns:p14="http://schemas.microsoft.com/office/powerpoint/2010/main" xmlns="" val="3842201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uncertainty</a:t>
            </a:r>
            <a:br>
              <a:rPr lang="en-GB" dirty="0" smtClean="0"/>
            </a:br>
            <a:r>
              <a:rPr lang="en-GB" sz="2400" dirty="0" smtClean="0"/>
              <a:t>What next?</a:t>
            </a:r>
            <a:endParaRPr lang="en-GB" dirty="0"/>
          </a:p>
        </p:txBody>
      </p:sp>
      <p:sp>
        <p:nvSpPr>
          <p:cNvPr id="3" name="Content Placeholder 2"/>
          <p:cNvSpPr>
            <a:spLocks noGrp="1"/>
          </p:cNvSpPr>
          <p:nvPr>
            <p:ph idx="1"/>
          </p:nvPr>
        </p:nvSpPr>
        <p:spPr>
          <a:xfrm>
            <a:off x="395536" y="1484784"/>
            <a:ext cx="5976911" cy="1746250"/>
          </a:xfrm>
        </p:spPr>
        <p:txBody>
          <a:bodyPr/>
          <a:lstStyle/>
          <a:p>
            <a:pPr marL="0" indent="0">
              <a:buNone/>
            </a:pPr>
            <a:r>
              <a:rPr lang="en-GB" b="1" dirty="0" smtClean="0">
                <a:solidFill>
                  <a:schemeClr val="accent4">
                    <a:lumMod val="50000"/>
                  </a:schemeClr>
                </a:solidFill>
              </a:rPr>
              <a:t>MUQ </a:t>
            </a:r>
            <a:r>
              <a:rPr lang="en-GB" b="1" dirty="0">
                <a:solidFill>
                  <a:schemeClr val="accent4">
                    <a:lumMod val="50000"/>
                  </a:schemeClr>
                </a:solidFill>
              </a:rPr>
              <a:t>Stage 2</a:t>
            </a:r>
            <a:endParaRPr lang="en-GB" b="1" dirty="0" smtClean="0">
              <a:solidFill>
                <a:schemeClr val="accent4">
                  <a:lumMod val="50000"/>
                </a:schemeClr>
              </a:solidFill>
            </a:endParaRPr>
          </a:p>
          <a:p>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2479" y="2852936"/>
            <a:ext cx="2540235" cy="3132956"/>
          </a:xfrm>
          <a:prstGeom prst="rect">
            <a:avLst/>
          </a:prstGeom>
        </p:spPr>
      </p:pic>
      <p:sp>
        <p:nvSpPr>
          <p:cNvPr id="7" name="Explosion 2 6"/>
          <p:cNvSpPr/>
          <p:nvPr/>
        </p:nvSpPr>
        <p:spPr>
          <a:xfrm>
            <a:off x="2699792" y="1134562"/>
            <a:ext cx="4351838" cy="1512168"/>
          </a:xfrm>
          <a:prstGeom prst="irregularSeal2">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latin typeface="Showcard Gothic" panose="04020904020102020604" pitchFamily="82" charset="0"/>
                <a:ea typeface="DFKai-SB" panose="03000509000000000000" pitchFamily="65" charset="-120"/>
              </a:rPr>
              <a:t>Do something about it!</a:t>
            </a:r>
            <a:endParaRPr lang="en-GB" b="1" i="1" dirty="0">
              <a:latin typeface="Showcard Gothic" panose="04020904020102020604" pitchFamily="82" charset="0"/>
              <a:ea typeface="DFKai-SB" panose="03000509000000000000" pitchFamily="65" charset="-120"/>
            </a:endParaRPr>
          </a:p>
        </p:txBody>
      </p:sp>
      <p:sp>
        <p:nvSpPr>
          <p:cNvPr id="8" name="Content Placeholder 2"/>
          <p:cNvSpPr txBox="1">
            <a:spLocks/>
          </p:cNvSpPr>
          <p:nvPr/>
        </p:nvSpPr>
        <p:spPr bwMode="auto">
          <a:xfrm>
            <a:off x="2902714" y="2878450"/>
            <a:ext cx="5779368" cy="3107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endParaRPr lang="en-GB" sz="1400" kern="0" dirty="0" smtClean="0"/>
          </a:p>
          <a:p>
            <a:r>
              <a:rPr lang="en-GB" kern="0" dirty="0" smtClean="0"/>
              <a:t>Join the working party</a:t>
            </a:r>
          </a:p>
          <a:p>
            <a:r>
              <a:rPr lang="en-GB" kern="0" dirty="0" smtClean="0"/>
              <a:t>Feedback your views</a:t>
            </a:r>
          </a:p>
          <a:p>
            <a:r>
              <a:rPr lang="en-GB" kern="0" dirty="0" smtClean="0"/>
              <a:t>Have a chat with a colleague</a:t>
            </a:r>
          </a:p>
          <a:p>
            <a:r>
              <a:rPr lang="en-GB" dirty="0"/>
              <a:t>See our </a:t>
            </a:r>
            <a:r>
              <a:rPr lang="en-GB" dirty="0" smtClean="0"/>
              <a:t>website </a:t>
            </a:r>
          </a:p>
          <a:p>
            <a:pPr marL="447675" lvl="1" indent="0">
              <a:buNone/>
            </a:pPr>
            <a:r>
              <a:rPr lang="en-GB" sz="1600" dirty="0" smtClean="0"/>
              <a:t>(find the GIROC page and follow your nose)</a:t>
            </a:r>
            <a:endParaRPr lang="en-GB" sz="1800" kern="0" dirty="0" smtClean="0"/>
          </a:p>
          <a:p>
            <a:pPr marL="0" indent="0" algn="r">
              <a:buFontTx/>
              <a:buNone/>
            </a:pPr>
            <a:r>
              <a:rPr lang="en-GB" kern="0" dirty="0" smtClean="0"/>
              <a:t>sarah.macdonnell@lcp.uk.com</a:t>
            </a:r>
            <a:endParaRPr lang="en-GB" kern="0" dirty="0"/>
          </a:p>
        </p:txBody>
      </p:sp>
    </p:spTree>
    <p:extLst>
      <p:ext uri="{BB962C8B-B14F-4D97-AF65-F5344CB8AC3E}">
        <p14:creationId xmlns:p14="http://schemas.microsoft.com/office/powerpoint/2010/main" xmlns="" val="6973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36</a:t>
            </a:fld>
            <a:endParaRPr lang="en-GB"/>
          </a:p>
        </p:txBody>
      </p:sp>
      <p:sp>
        <p:nvSpPr>
          <p:cNvPr id="10" name="Rectangular Callout 9"/>
          <p:cNvSpPr/>
          <p:nvPr/>
        </p:nvSpPr>
        <p:spPr>
          <a:xfrm>
            <a:off x="520495" y="693242"/>
            <a:ext cx="3918567"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04938" y="693242"/>
            <a:ext cx="391856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6802" y="985838"/>
            <a:ext cx="3522853"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4904345" y="980728"/>
            <a:ext cx="352285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
        <p:nvSpPr>
          <p:cNvPr id="11" name="Content Placeholder 7"/>
          <p:cNvSpPr>
            <a:spLocks noGrp="1"/>
          </p:cNvSpPr>
          <p:nvPr>
            <p:ph idx="1"/>
          </p:nvPr>
        </p:nvSpPr>
        <p:spPr>
          <a:xfrm>
            <a:off x="450927" y="3861049"/>
            <a:ext cx="8399804" cy="2428411"/>
          </a:xfrm>
        </p:spPr>
        <p:txBody>
          <a:bodyPr/>
          <a:lstStyle/>
          <a:p>
            <a:pPr marL="0" indent="0">
              <a:buNone/>
            </a:pPr>
            <a:r>
              <a:rPr lang="en-GB" sz="1200" dirty="0" smtClean="0"/>
              <a:t>The </a:t>
            </a:r>
            <a:r>
              <a:rPr lang="en-GB" sz="1200" dirty="0"/>
              <a:t>views expressed in this </a:t>
            </a:r>
            <a:r>
              <a:rPr lang="en-GB" sz="1200" dirty="0" smtClean="0"/>
              <a:t>presentation </a:t>
            </a:r>
            <a:r>
              <a:rPr lang="en-GB" sz="1200" dirty="0"/>
              <a:t>are those of invited contributors and </a:t>
            </a:r>
            <a:r>
              <a:rPr lang="en-GB" sz="1200" dirty="0" smtClean="0"/>
              <a:t>not necessarily </a:t>
            </a:r>
            <a:r>
              <a:rPr lang="en-GB" sz="1200" dirty="0"/>
              <a:t>those of the IFoA. The IFoA do not endorse any of the views stated, nor any claims or representations made in </a:t>
            </a:r>
            <a:r>
              <a:rPr lang="en-GB" sz="1200" dirty="0" smtClean="0"/>
              <a:t>this presentation </a:t>
            </a:r>
            <a:r>
              <a:rPr lang="en-GB" sz="1200" dirty="0"/>
              <a:t>and accept no </a:t>
            </a:r>
            <a:r>
              <a:rPr lang="en-GB" sz="1200" dirty="0" smtClean="0"/>
              <a:t>responsibility or </a:t>
            </a:r>
            <a:r>
              <a:rPr lang="en-GB" sz="1200" dirty="0"/>
              <a:t>liability to any person for loss or </a:t>
            </a:r>
            <a:r>
              <a:rPr lang="en-GB" sz="1200" dirty="0" smtClean="0"/>
              <a:t>damage </a:t>
            </a:r>
            <a:r>
              <a:rPr lang="en-GB" sz="1200" dirty="0"/>
              <a:t>suffered as a consequence of their placing reliance upon any view, claim or representation made </a:t>
            </a:r>
            <a:r>
              <a:rPr lang="en-GB" sz="1200" dirty="0" smtClean="0"/>
              <a:t>in this presentation. </a:t>
            </a:r>
            <a:br>
              <a:rPr lang="en-GB" sz="1200" dirty="0" smtClean="0"/>
            </a:br>
            <a:endParaRPr lang="en-GB" sz="1200" dirty="0" smtClean="0"/>
          </a:p>
          <a:p>
            <a:pPr marL="0" indent="0">
              <a:buNone/>
            </a:pPr>
            <a:r>
              <a:rPr lang="en-GB" sz="1200" dirty="0" smtClean="0"/>
              <a:t>The </a:t>
            </a:r>
            <a:r>
              <a:rPr lang="en-GB" sz="1200" dirty="0"/>
              <a:t>information and expressions of opinion contained in </a:t>
            </a:r>
            <a:r>
              <a:rPr lang="en-GB" sz="1200" dirty="0" smtClean="0"/>
              <a:t>this publication </a:t>
            </a:r>
            <a:r>
              <a:rPr lang="en-GB" sz="1200" dirty="0"/>
              <a:t>are not intended to be a comprehensive study, nor to provide actuarial advice or advice </a:t>
            </a:r>
            <a:r>
              <a:rPr lang="en-GB" sz="1200" dirty="0" smtClean="0"/>
              <a:t>of any </a:t>
            </a:r>
            <a:r>
              <a:rPr lang="en-GB" sz="1200" dirty="0"/>
              <a:t>nature and should not be treated as a substitute for specific advice concerning </a:t>
            </a:r>
            <a:r>
              <a:rPr lang="en-GB" sz="1200" dirty="0" smtClean="0"/>
              <a:t>individual situations</a:t>
            </a:r>
            <a:r>
              <a:rPr lang="en-GB" sz="1200" dirty="0"/>
              <a:t>. On no account may any part of this </a:t>
            </a:r>
            <a:r>
              <a:rPr lang="en-GB" sz="1200" dirty="0" smtClean="0"/>
              <a:t>presentation </a:t>
            </a:r>
            <a:r>
              <a:rPr lang="en-GB" sz="1200" dirty="0"/>
              <a:t>be reproduced without </a:t>
            </a:r>
            <a:r>
              <a:rPr lang="en-GB" sz="1200" dirty="0" smtClean="0"/>
              <a:t>the written </a:t>
            </a:r>
            <a:r>
              <a:rPr lang="en-GB" sz="1200" dirty="0"/>
              <a:t>permission of the </a:t>
            </a:r>
            <a:r>
              <a:rPr lang="en-GB" sz="1200" dirty="0" smtClean="0"/>
              <a:t>IFoA.</a:t>
            </a:r>
            <a:endParaRPr lang="en-GB" sz="1200" dirty="0"/>
          </a:p>
        </p:txBody>
      </p:sp>
    </p:spTree>
    <p:extLst>
      <p:ext uri="{BB962C8B-B14F-4D97-AF65-F5344CB8AC3E}">
        <p14:creationId xmlns:p14="http://schemas.microsoft.com/office/powerpoint/2010/main" xmlns="" val="396446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dirty="0" smtClean="0">
                <a:solidFill>
                  <a:schemeClr val="accent1"/>
                </a:solidFill>
              </a:rPr>
              <a:t>Developing a framework</a:t>
            </a:r>
            <a:endParaRPr lang="en-GB" sz="2000" dirty="0" smtClean="0">
              <a:solidFill>
                <a:schemeClr val="accent1"/>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4</a:t>
            </a:fld>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2005" y="1700808"/>
            <a:ext cx="7131385" cy="2809334"/>
          </a:xfrm>
          <a:prstGeom prst="rect">
            <a:avLst/>
          </a:prstGeom>
        </p:spPr>
      </p:pic>
    </p:spTree>
    <p:extLst>
      <p:ext uri="{BB962C8B-B14F-4D97-AF65-F5344CB8AC3E}">
        <p14:creationId xmlns:p14="http://schemas.microsoft.com/office/powerpoint/2010/main" xmlns="" val="1321797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sz="3100" dirty="0" smtClean="0">
                <a:solidFill>
                  <a:schemeClr val="accent1"/>
                </a:solidFill>
              </a:rPr>
              <a:t>Measuring uncertainty </a:t>
            </a:r>
            <a:r>
              <a:rPr lang="en-GB" sz="3100" dirty="0">
                <a:solidFill>
                  <a:schemeClr val="accent1"/>
                </a:solidFill>
              </a:rPr>
              <a:t>b</a:t>
            </a:r>
            <a:r>
              <a:rPr lang="en-GB" sz="3100" dirty="0" smtClean="0">
                <a:solidFill>
                  <a:schemeClr val="accent1"/>
                </a:solidFill>
              </a:rPr>
              <a:t>eyond “Bootstrap”</a:t>
            </a: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5</a:t>
            </a:fld>
            <a:endParaRPr lang="en-GB"/>
          </a:p>
        </p:txBody>
      </p:sp>
      <p:graphicFrame>
        <p:nvGraphicFramePr>
          <p:cNvPr id="2" name="Diagram 1"/>
          <p:cNvGraphicFramePr/>
          <p:nvPr>
            <p:extLst>
              <p:ext uri="{D42A27DB-BD31-4B8C-83A1-F6EECF244321}">
                <p14:modId xmlns:p14="http://schemas.microsoft.com/office/powerpoint/2010/main" xmlns="" val="2755018077"/>
              </p:ext>
            </p:extLst>
          </p:nvPr>
        </p:nvGraphicFramePr>
        <p:xfrm>
          <a:off x="755576" y="15250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89391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Ireland</a:t>
            </a:r>
            <a:br>
              <a:rPr lang="en-GB" dirty="0" smtClean="0"/>
            </a:br>
            <a:endParaRPr lang="en-GB" sz="2400" dirty="0"/>
          </a:p>
        </p:txBody>
      </p:sp>
      <p:sp>
        <p:nvSpPr>
          <p:cNvPr id="3" name="Content Placeholder 2"/>
          <p:cNvSpPr>
            <a:spLocks noGrp="1"/>
          </p:cNvSpPr>
          <p:nvPr>
            <p:ph idx="1"/>
          </p:nvPr>
        </p:nvSpPr>
        <p:spPr>
          <a:xfrm>
            <a:off x="5364087" y="1597050"/>
            <a:ext cx="3322713" cy="4640262"/>
          </a:xfrm>
        </p:spPr>
        <p:txBody>
          <a:bodyPr/>
          <a:lstStyle/>
          <a:p>
            <a:pPr marL="0" indent="0">
              <a:buNone/>
            </a:pPr>
            <a:endParaRPr lang="en-GB" sz="20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988840"/>
            <a:ext cx="4274920" cy="2664296"/>
          </a:xfrm>
          <a:prstGeom prst="rect">
            <a:avLst/>
          </a:prstGeom>
        </p:spPr>
      </p:pic>
      <p:graphicFrame>
        <p:nvGraphicFramePr>
          <p:cNvPr id="9" name="Diagram 8"/>
          <p:cNvGraphicFramePr/>
          <p:nvPr>
            <p:extLst>
              <p:ext uri="{D42A27DB-BD31-4B8C-83A1-F6EECF244321}">
                <p14:modId xmlns:p14="http://schemas.microsoft.com/office/powerpoint/2010/main" xmlns="" val="2480531851"/>
              </p:ext>
            </p:extLst>
          </p:nvPr>
        </p:nvGraphicFramePr>
        <p:xfrm>
          <a:off x="5508104" y="2250982"/>
          <a:ext cx="2903984" cy="214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0265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Guidance on margin for uncertainty</a:t>
            </a:r>
            <a:endParaRPr lang="en-GB" sz="2400" dirty="0"/>
          </a:p>
        </p:txBody>
      </p:sp>
      <p:sp>
        <p:nvSpPr>
          <p:cNvPr id="3" name="Content Placeholder 2"/>
          <p:cNvSpPr>
            <a:spLocks noGrp="1"/>
          </p:cNvSpPr>
          <p:nvPr>
            <p:ph idx="1"/>
          </p:nvPr>
        </p:nvSpPr>
        <p:spPr/>
        <p:txBody>
          <a:bodyPr/>
          <a:lstStyle/>
          <a:p>
            <a:pPr marL="0" indent="0">
              <a:buNone/>
            </a:pPr>
            <a:r>
              <a:rPr lang="en-GB" sz="2000" dirty="0" smtClean="0"/>
              <a:t>“Stress and scenarios testing are key techniques….  Where appropriate, statistical methods … should also be employed.”</a:t>
            </a:r>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graphicFrame>
        <p:nvGraphicFramePr>
          <p:cNvPr id="6" name="Diagram 5"/>
          <p:cNvGraphicFramePr/>
          <p:nvPr>
            <p:extLst>
              <p:ext uri="{D42A27DB-BD31-4B8C-83A1-F6EECF244321}">
                <p14:modId xmlns:p14="http://schemas.microsoft.com/office/powerpoint/2010/main" xmlns="" val="752467903"/>
              </p:ext>
            </p:extLst>
          </p:nvPr>
        </p:nvGraphicFramePr>
        <p:xfrm>
          <a:off x="1259632" y="2564904"/>
          <a:ext cx="626469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80312" y="260648"/>
            <a:ext cx="1336948" cy="833238"/>
          </a:xfrm>
          <a:prstGeom prst="rect">
            <a:avLst/>
          </a:prstGeom>
        </p:spPr>
      </p:pic>
    </p:spTree>
    <p:extLst>
      <p:ext uri="{BB962C8B-B14F-4D97-AF65-F5344CB8AC3E}">
        <p14:creationId xmlns:p14="http://schemas.microsoft.com/office/powerpoint/2010/main" xmlns="" val="18426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Guidance on margin for uncertainty</a:t>
            </a:r>
            <a:endParaRPr lang="en-GB" sz="2400" dirty="0"/>
          </a:p>
        </p:txBody>
      </p:sp>
      <p:sp>
        <p:nvSpPr>
          <p:cNvPr id="3" name="Content Placeholder 2"/>
          <p:cNvSpPr>
            <a:spLocks noGrp="1"/>
          </p:cNvSpPr>
          <p:nvPr>
            <p:ph idx="1"/>
          </p:nvPr>
        </p:nvSpPr>
        <p:spPr/>
        <p:txBody>
          <a:bodyPr/>
          <a:lstStyle/>
          <a:p>
            <a:pPr marL="0" indent="0">
              <a:buNone/>
            </a:pPr>
            <a:r>
              <a:rPr lang="en-GB" sz="2000" dirty="0" smtClean="0"/>
              <a:t>“</a:t>
            </a:r>
            <a:r>
              <a:rPr lang="en-GB" sz="2000" dirty="0"/>
              <a:t>The board should enumerate the constituents of the Margin for Uncertainty</a:t>
            </a:r>
            <a:r>
              <a:rPr lang="en-GB" sz="2000" dirty="0" smtClean="0"/>
              <a:t>.”</a:t>
            </a:r>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graphicFrame>
        <p:nvGraphicFramePr>
          <p:cNvPr id="6" name="Diagram 5"/>
          <p:cNvGraphicFramePr/>
          <p:nvPr>
            <p:extLst>
              <p:ext uri="{D42A27DB-BD31-4B8C-83A1-F6EECF244321}">
                <p14:modId xmlns:p14="http://schemas.microsoft.com/office/powerpoint/2010/main" xmlns="" val="4229014454"/>
              </p:ext>
            </p:extLst>
          </p:nvPr>
        </p:nvGraphicFramePr>
        <p:xfrm>
          <a:off x="1115616" y="2564904"/>
          <a:ext cx="626469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80312" y="260648"/>
            <a:ext cx="1336948" cy="833238"/>
          </a:xfrm>
          <a:prstGeom prst="rect">
            <a:avLst/>
          </a:prstGeom>
        </p:spPr>
      </p:pic>
    </p:spTree>
    <p:extLst>
      <p:ext uri="{BB962C8B-B14F-4D97-AF65-F5344CB8AC3E}">
        <p14:creationId xmlns:p14="http://schemas.microsoft.com/office/powerpoint/2010/main" xmlns="" val="61985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384458" y="404664"/>
            <a:ext cx="82915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sz="3100" dirty="0" smtClean="0">
                <a:solidFill>
                  <a:schemeClr val="accent1"/>
                </a:solidFill>
              </a:rPr>
              <a:t>Measuring uncertainty </a:t>
            </a:r>
            <a:r>
              <a:rPr lang="en-GB" sz="3100" dirty="0">
                <a:solidFill>
                  <a:schemeClr val="accent1"/>
                </a:solidFill>
              </a:rPr>
              <a:t>b</a:t>
            </a:r>
            <a:r>
              <a:rPr lang="en-GB" sz="3100" dirty="0" smtClean="0">
                <a:solidFill>
                  <a:schemeClr val="accent1"/>
                </a:solidFill>
              </a:rPr>
              <a:t>eyond “Bootstrap”</a:t>
            </a:r>
          </a:p>
        </p:txBody>
      </p:sp>
      <p:sp>
        <p:nvSpPr>
          <p:cNvPr id="57" name="Content Placeholder 2"/>
          <p:cNvSpPr txBox="1">
            <a:spLocks/>
          </p:cNvSpPr>
          <p:nvPr/>
        </p:nvSpPr>
        <p:spPr bwMode="auto">
          <a:xfrm>
            <a:off x="384456" y="1525042"/>
            <a:ext cx="8291512" cy="464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1"/>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23 March 2016</a:t>
            </a:fld>
            <a:endParaRPr lang="en-GB"/>
          </a:p>
        </p:txBody>
      </p:sp>
      <p:sp>
        <p:nvSpPr>
          <p:cNvPr id="5" name="Slide Number Placeholder 4"/>
          <p:cNvSpPr>
            <a:spLocks noGrp="1"/>
          </p:cNvSpPr>
          <p:nvPr>
            <p:ph type="sldNum" sz="quarter" idx="4294967295"/>
          </p:nvPr>
        </p:nvSpPr>
        <p:spPr>
          <a:xfrm>
            <a:off x="8101013" y="6402390"/>
            <a:ext cx="647700" cy="339725"/>
          </a:xfrm>
        </p:spPr>
        <p:txBody>
          <a:bodyPr/>
          <a:lstStyle/>
          <a:p>
            <a:fld id="{FE8DA6AF-1811-4E27-A96F-54109F1D0275}" type="slidenum">
              <a:rPr lang="en-GB" smtClean="0"/>
              <a:pPr/>
              <a:t>9</a:t>
            </a:fld>
            <a:endParaRPr lang="en-GB"/>
          </a:p>
        </p:txBody>
      </p:sp>
      <p:graphicFrame>
        <p:nvGraphicFramePr>
          <p:cNvPr id="2" name="Diagram 1"/>
          <p:cNvGraphicFramePr/>
          <p:nvPr>
            <p:extLst>
              <p:ext uri="{D42A27DB-BD31-4B8C-83A1-F6EECF244321}">
                <p14:modId xmlns:p14="http://schemas.microsoft.com/office/powerpoint/2010/main" xmlns="" val="463163316"/>
              </p:ext>
            </p:extLst>
          </p:nvPr>
        </p:nvGraphicFramePr>
        <p:xfrm>
          <a:off x="755576" y="15250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84380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purple">
  <a:themeElements>
    <a:clrScheme name="Custom 2">
      <a:dk1>
        <a:srgbClr val="3F4548"/>
      </a:dk1>
      <a:lt1>
        <a:sysClr val="window" lastClr="FFFFFF"/>
      </a:lt1>
      <a:dk2>
        <a:srgbClr val="000000"/>
      </a:dk2>
      <a:lt2>
        <a:srgbClr val="FFFFFF"/>
      </a:lt2>
      <a:accent1>
        <a:srgbClr val="8F4693"/>
      </a:accent1>
      <a:accent2>
        <a:srgbClr val="113458"/>
      </a:accent2>
      <a:accent3>
        <a:srgbClr val="7CB3E1"/>
      </a:accent3>
      <a:accent4>
        <a:srgbClr val="4096B8"/>
      </a:accent4>
      <a:accent5>
        <a:srgbClr val="11B3A2"/>
      </a:accent5>
      <a:accent6>
        <a:srgbClr val="008452"/>
      </a:accent6>
      <a:hlink>
        <a:srgbClr val="8F4693"/>
      </a:hlink>
      <a:folHlink>
        <a:srgbClr val="8F469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14 purple</Template>
  <TotalTime>1009</TotalTime>
  <Words>2751</Words>
  <Application>Microsoft Office PowerPoint</Application>
  <PresentationFormat>On-screen Show (4:3)</PresentationFormat>
  <Paragraphs>552</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IFOA PowerPoint template 14 purple</vt:lpstr>
      <vt:lpstr>Measuring uncertainty beyond “Bootstrap”</vt:lpstr>
      <vt:lpstr>Slide 2</vt:lpstr>
      <vt:lpstr>Slide 3</vt:lpstr>
      <vt:lpstr>Slide 4</vt:lpstr>
      <vt:lpstr>Slide 5</vt:lpstr>
      <vt:lpstr>Ireland </vt:lpstr>
      <vt:lpstr>Guidance on margin for uncertainty</vt:lpstr>
      <vt:lpstr>Guidance on margin for uncertainty</vt:lpstr>
      <vt:lpstr>Slide 9</vt:lpstr>
      <vt:lpstr>Risk Margin Requirement in Australia Some history</vt:lpstr>
      <vt:lpstr>Determining risk margins – ‘Bolt-on’ approach Determine mean estimate and risk margin separately</vt:lpstr>
      <vt:lpstr>Sources of uncertainty What could cause the valuation estimate to be wrong?</vt:lpstr>
      <vt:lpstr>Sources of uncertainty Internal systemic risk – how wrong could the actuary get it?</vt:lpstr>
      <vt:lpstr>‘New’ Framework Internal systemic risk – how wrong could the actuary get it?</vt:lpstr>
      <vt:lpstr>‘New’ Framework Internal systemic risk – how wrong could the actuary get it?</vt:lpstr>
      <vt:lpstr>Sources of uncertainty External systemic risk – non random risks outside the modelling process</vt:lpstr>
      <vt:lpstr>‘New’ Framework External systemic risk – non random risks outside the modelling process</vt:lpstr>
      <vt:lpstr>Slide 18</vt:lpstr>
      <vt:lpstr>Data uncertainty – matrix</vt:lpstr>
      <vt:lpstr>Data uncertainty – additional dimensions</vt:lpstr>
      <vt:lpstr>Data uncertainty – matrix new view</vt:lpstr>
      <vt:lpstr>Slide 22</vt:lpstr>
      <vt:lpstr>Expert judgement uncertainty – current practice</vt:lpstr>
      <vt:lpstr>Expert judgement uncertainty – other factors</vt:lpstr>
      <vt:lpstr>Communication - Language</vt:lpstr>
      <vt:lpstr>Slide 26</vt:lpstr>
      <vt:lpstr>Effectiveness of Methods</vt:lpstr>
      <vt:lpstr>Range of Methods</vt:lpstr>
      <vt:lpstr>Range of Methods</vt:lpstr>
      <vt:lpstr>Slide 30</vt:lpstr>
      <vt:lpstr>Reserve Risk and ERM – qualitative aspects</vt:lpstr>
      <vt:lpstr>Risk Control Indicators</vt:lpstr>
      <vt:lpstr>True or false?</vt:lpstr>
      <vt:lpstr>Reserve Risk within Risk Appetite</vt:lpstr>
      <vt:lpstr>Measuring uncertainty What next?</vt:lpstr>
      <vt:lpstr>Questions</vt:lpstr>
    </vt:vector>
  </TitlesOfParts>
  <Company>The Actuarial Profession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Buu</cp:lastModifiedBy>
  <cp:revision>56</cp:revision>
  <cp:lastPrinted>2015-10-15T15:46:45Z</cp:lastPrinted>
  <dcterms:created xsi:type="dcterms:W3CDTF">2013-05-30T14:27:18Z</dcterms:created>
  <dcterms:modified xsi:type="dcterms:W3CDTF">2016-03-23T15:42:22Z</dcterms:modified>
</cp:coreProperties>
</file>